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351" r:id="rId3"/>
    <p:sldId id="299" r:id="rId4"/>
    <p:sldId id="348" r:id="rId5"/>
    <p:sldId id="349" r:id="rId6"/>
    <p:sldId id="259" r:id="rId7"/>
    <p:sldId id="333" r:id="rId8"/>
    <p:sldId id="334" r:id="rId9"/>
    <p:sldId id="332" r:id="rId10"/>
    <p:sldId id="303" r:id="rId11"/>
    <p:sldId id="339" r:id="rId12"/>
    <p:sldId id="340" r:id="rId13"/>
    <p:sldId id="341" r:id="rId14"/>
    <p:sldId id="342" r:id="rId15"/>
    <p:sldId id="343" r:id="rId16"/>
    <p:sldId id="344" r:id="rId17"/>
    <p:sldId id="345" r:id="rId18"/>
    <p:sldId id="335" r:id="rId19"/>
    <p:sldId id="309" r:id="rId20"/>
    <p:sldId id="310" r:id="rId21"/>
    <p:sldId id="336" r:id="rId22"/>
    <p:sldId id="311" r:id="rId23"/>
    <p:sldId id="338" r:id="rId24"/>
    <p:sldId id="312" r:id="rId25"/>
    <p:sldId id="313" r:id="rId26"/>
    <p:sldId id="308" r:id="rId27"/>
    <p:sldId id="314" r:id="rId28"/>
    <p:sldId id="317" r:id="rId29"/>
    <p:sldId id="346" r:id="rId30"/>
    <p:sldId id="329" r:id="rId31"/>
    <p:sldId id="347" r:id="rId32"/>
    <p:sldId id="352" r:id="rId33"/>
    <p:sldId id="321" r:id="rId34"/>
    <p:sldId id="353" r:id="rId35"/>
    <p:sldId id="327" r:id="rId36"/>
    <p:sldId id="322" r:id="rId37"/>
    <p:sldId id="320" r:id="rId38"/>
    <p:sldId id="319" r:id="rId39"/>
    <p:sldId id="323" r:id="rId40"/>
    <p:sldId id="324" r:id="rId41"/>
    <p:sldId id="331" r:id="rId42"/>
    <p:sldId id="326" r:id="rId43"/>
    <p:sldId id="350" r:id="rId44"/>
    <p:sldId id="263" r:id="rId45"/>
    <p:sldId id="31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6738" autoAdjust="0"/>
  </p:normalViewPr>
  <p:slideViewPr>
    <p:cSldViewPr>
      <p:cViewPr varScale="1">
        <p:scale>
          <a:sx n="90" d="100"/>
          <a:sy n="90" d="100"/>
        </p:scale>
        <p:origin x="-142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1B49D4-6C31-4D9E-AE37-F02E16DA48E2}" type="datetimeFigureOut">
              <a:rPr lang="en-US" smtClean="0"/>
              <a:pPr/>
              <a:t>11/16/2015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35B4B2-5D6C-4DAB-B7B0-C06A77738030}" type="slidenum">
              <a:rPr lang="en-US" smtClean="0"/>
              <a:pPr/>
              <a:t>‹#›</a:t>
            </a:fld>
            <a:endParaRPr lang="en-US"/>
          </a:p>
        </p:txBody>
      </p:sp>
    </p:spTree>
    <p:extLst>
      <p:ext uri="{BB962C8B-B14F-4D97-AF65-F5344CB8AC3E}">
        <p14:creationId xmlns:p14="http://schemas.microsoft.com/office/powerpoint/2010/main" val="25648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C1465-A293-4AB9-9255-65FB0F2787A9}" type="datetimeFigureOut">
              <a:rPr lang="en-US" smtClean="0"/>
              <a:pPr/>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F6CFB6-FBB6-4ED9-8A87-25BD44719BE5}" type="slidenum">
              <a:rPr lang="en-US" smtClean="0"/>
              <a:pPr/>
              <a:t>‹#›</a:t>
            </a:fld>
            <a:endParaRPr lang="en-US"/>
          </a:p>
        </p:txBody>
      </p:sp>
    </p:spTree>
    <p:extLst>
      <p:ext uri="{BB962C8B-B14F-4D97-AF65-F5344CB8AC3E}">
        <p14:creationId xmlns:p14="http://schemas.microsoft.com/office/powerpoint/2010/main" val="51407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33</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35</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36</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37</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39</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40</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41</a:t>
            </a:fld>
            <a:endParaRPr lang="en-US"/>
          </a:p>
        </p:txBody>
      </p:sp>
    </p:spTree>
    <p:extLst>
      <p:ext uri="{BB962C8B-B14F-4D97-AF65-F5344CB8AC3E}">
        <p14:creationId xmlns:p14="http://schemas.microsoft.com/office/powerpoint/2010/main" val="293962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6CFB6-FBB6-4ED9-8A87-25BD44719BE5}" type="slidenum">
              <a:rPr lang="en-US" smtClean="0"/>
              <a:pPr/>
              <a:t>42</a:t>
            </a:fld>
            <a:endParaRPr lang="en-US"/>
          </a:p>
        </p:txBody>
      </p:sp>
    </p:spTree>
    <p:extLst>
      <p:ext uri="{BB962C8B-B14F-4D97-AF65-F5344CB8AC3E}">
        <p14:creationId xmlns:p14="http://schemas.microsoft.com/office/powerpoint/2010/main" val="293962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324117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15496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320913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218918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417459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340119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288681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3748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111389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63159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7ABE1-451E-400A-9FD0-C49B536A2704}"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BCA4-9C48-4405-8269-5F8C6D31BB6A}" type="slidenum">
              <a:rPr lang="en-US" smtClean="0"/>
              <a:pPr/>
              <a:t>‹#›</a:t>
            </a:fld>
            <a:endParaRPr lang="en-US"/>
          </a:p>
        </p:txBody>
      </p:sp>
    </p:spTree>
    <p:extLst>
      <p:ext uri="{BB962C8B-B14F-4D97-AF65-F5344CB8AC3E}">
        <p14:creationId xmlns:p14="http://schemas.microsoft.com/office/powerpoint/2010/main" val="280555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7ABE1-451E-400A-9FD0-C49B536A2704}" type="datetimeFigureOut">
              <a:rPr lang="en-US" smtClean="0"/>
              <a:pPr/>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BBCA4-9C48-4405-8269-5F8C6D31BB6A}" type="slidenum">
              <a:rPr lang="en-US" smtClean="0"/>
              <a:pPr/>
              <a:t>‹#›</a:t>
            </a:fld>
            <a:endParaRPr lang="en-US"/>
          </a:p>
        </p:txBody>
      </p:sp>
    </p:spTree>
    <p:extLst>
      <p:ext uri="{BB962C8B-B14F-4D97-AF65-F5344CB8AC3E}">
        <p14:creationId xmlns:p14="http://schemas.microsoft.com/office/powerpoint/2010/main" val="303384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miguelfernandez.com/?p=6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gc.edu/vetera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eda.chambers@cgc.edu" TargetMode="External"/><Relationship Id="rId2" Type="http://schemas.openxmlformats.org/officeDocument/2006/relationships/hyperlink" Target="tel:480-726-409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gc.edu/vetera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ealwarriors.net/active/treatment/ptsdmyths.ph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cli.maricopa.edu/files/fpg/internal_app.doc"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cli.maricopa.edu/files/fpg/internal_app.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miguelfernandez.com/?p=65" TargetMode="External"/><Relationship Id="rId2" Type="http://schemas.openxmlformats.org/officeDocument/2006/relationships/hyperlink" Target="http://www.miguelfernandez.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jko.jten.mil/courses/tap/TGPS%20Standalone%20Training/start.html" TargetMode="External"/><Relationship Id="rId2" Type="http://schemas.openxmlformats.org/officeDocument/2006/relationships/hyperlink" Target="http://www.benefits.va.gov/ta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057399"/>
          </a:xfrm>
        </p:spPr>
        <p:txBody>
          <a:bodyPr>
            <a:normAutofit fontScale="90000"/>
          </a:bodyPr>
          <a:lstStyle/>
          <a:p>
            <a:r>
              <a:rPr lang="en-US" sz="3600" b="1" dirty="0" smtClean="0"/>
              <a:t>MCLI Dialogue Day: Reaching and Teaching Student Veterans for Classroom Success</a:t>
            </a:r>
            <a:r>
              <a:rPr lang="en-US" b="1" dirty="0"/>
              <a:t/>
            </a:r>
            <a:br>
              <a:rPr lang="en-US" b="1" dirty="0"/>
            </a:br>
            <a:endParaRPr lang="en-US" dirty="0"/>
          </a:p>
        </p:txBody>
      </p:sp>
      <p:sp>
        <p:nvSpPr>
          <p:cNvPr id="3" name="Subtitle 2"/>
          <p:cNvSpPr>
            <a:spLocks noGrp="1"/>
          </p:cNvSpPr>
          <p:nvPr>
            <p:ph type="subTitle" idx="1"/>
          </p:nvPr>
        </p:nvSpPr>
        <p:spPr>
          <a:xfrm>
            <a:off x="762000" y="4343400"/>
            <a:ext cx="7924800" cy="1981200"/>
          </a:xfrm>
        </p:spPr>
        <p:txBody>
          <a:bodyPr>
            <a:normAutofit fontScale="92500" lnSpcReduction="20000"/>
          </a:bodyPr>
          <a:lstStyle/>
          <a:p>
            <a:pPr algn="l"/>
            <a:r>
              <a:rPr lang="en-US" sz="2000" b="1" dirty="0" smtClean="0">
                <a:solidFill>
                  <a:schemeClr val="tx1"/>
                </a:solidFill>
              </a:rPr>
              <a:t>Miguel Fernandez, Faculty Liaison for Student Veterans</a:t>
            </a:r>
            <a:br>
              <a:rPr lang="en-US" sz="2000" b="1" dirty="0" smtClean="0">
                <a:solidFill>
                  <a:schemeClr val="tx1"/>
                </a:solidFill>
              </a:rPr>
            </a:br>
            <a:r>
              <a:rPr lang="en-US" sz="2000" b="1" dirty="0" smtClean="0">
                <a:solidFill>
                  <a:schemeClr val="tx1"/>
                </a:solidFill>
              </a:rPr>
              <a:t>Composition, Literature, Creative Writing Faculty</a:t>
            </a:r>
          </a:p>
          <a:p>
            <a:pPr algn="l"/>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Presentation &amp; </a:t>
            </a:r>
            <a:r>
              <a:rPr lang="en-US" sz="2000" dirty="0" smtClean="0"/>
              <a:t>Entire </a:t>
            </a:r>
            <a:r>
              <a:rPr lang="en-US" sz="2000" dirty="0"/>
              <a:t>Toolkit for developing veteran friendly faculty training</a:t>
            </a:r>
            <a:r>
              <a:rPr lang="en-US" sz="2000" dirty="0" smtClean="0"/>
              <a:t>:</a:t>
            </a:r>
            <a:br>
              <a:rPr lang="en-US" sz="2000" dirty="0" smtClean="0"/>
            </a:br>
            <a:r>
              <a:rPr lang="en-US" sz="2600" b="1" dirty="0" smtClean="0">
                <a:hlinkClick r:id="rId2"/>
              </a:rPr>
              <a:t>http</a:t>
            </a:r>
            <a:r>
              <a:rPr lang="en-US" sz="2600" b="1" dirty="0">
                <a:hlinkClick r:id="rId2"/>
              </a:rPr>
              <a:t>://miguelfernandez.com/?p=65</a:t>
            </a:r>
            <a:r>
              <a:rPr lang="en-US" sz="2600" b="1" dirty="0"/>
              <a:t> </a:t>
            </a:r>
          </a:p>
          <a:p>
            <a:pPr algn="l"/>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Nov 13 2015</a:t>
            </a:r>
            <a:endParaRPr lang="en-US" sz="2000" b="1" dirty="0">
              <a:solidFill>
                <a:schemeClr val="tx1"/>
              </a:solidFill>
            </a:endParaRPr>
          </a:p>
        </p:txBody>
      </p:sp>
      <p:pic>
        <p:nvPicPr>
          <p:cNvPr id="1026" name="Picture 2" descr="C:\Users\MIGTRUCKER\Downloads\v2_00_INTRO_Student_vets_At-A-Glanc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981200"/>
            <a:ext cx="3190875" cy="230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171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marL="0" indent="0"/>
            <a:r>
              <a:rPr lang="en-US" b="1" dirty="0" smtClean="0">
                <a:solidFill>
                  <a:srgbClr val="FF0000"/>
                </a:solidFill>
              </a:rPr>
              <a:t>A section on your Syllabus for Military-connected Students</a:t>
            </a:r>
            <a:br>
              <a:rPr lang="en-US" b="1" dirty="0" smtClean="0">
                <a:solidFill>
                  <a:srgbClr val="FF0000"/>
                </a:solidFill>
              </a:rPr>
            </a:br>
            <a:r>
              <a:rPr lang="en-US" b="1" dirty="0" smtClean="0">
                <a:solidFill>
                  <a:srgbClr val="FF0000"/>
                </a:solidFill>
              </a:rPr>
              <a:t> </a:t>
            </a:r>
            <a:endParaRPr lang="en-US" sz="2700" dirty="0"/>
          </a:p>
        </p:txBody>
      </p:sp>
      <p:sp>
        <p:nvSpPr>
          <p:cNvPr id="3" name="Content Placeholder 2"/>
          <p:cNvSpPr>
            <a:spLocks noGrp="1"/>
          </p:cNvSpPr>
          <p:nvPr>
            <p:ph idx="1"/>
          </p:nvPr>
        </p:nvSpPr>
        <p:spPr>
          <a:xfrm>
            <a:off x="685800" y="1219200"/>
            <a:ext cx="8229600" cy="6049963"/>
          </a:xfrm>
        </p:spPr>
        <p:txBody>
          <a:bodyPr>
            <a:normAutofit/>
          </a:bodyPr>
          <a:lstStyle/>
          <a:p>
            <a:r>
              <a:rPr lang="en-US" sz="2800" b="1" i="1" dirty="0">
                <a:hlinkClick r:id="rId2"/>
              </a:rPr>
              <a:t>http://</a:t>
            </a:r>
            <a:r>
              <a:rPr lang="en-US" sz="2800" b="1" i="1" dirty="0" smtClean="0">
                <a:hlinkClick r:id="rId2"/>
              </a:rPr>
              <a:t>cgc.edu/veterans</a:t>
            </a:r>
            <a:r>
              <a:rPr lang="en-US" sz="2800" b="1" i="1" dirty="0" smtClean="0"/>
              <a:t>  and click on ‘Faculty Training &amp; Resources’ </a:t>
            </a:r>
            <a:endParaRPr lang="en-US" sz="2800" b="1" i="1" dirty="0"/>
          </a:p>
        </p:txBody>
      </p:sp>
      <p:pic>
        <p:nvPicPr>
          <p:cNvPr id="3074" name="Picture 2" descr="C:\Users\MIGTRUCKER\Downloads\Captu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057400"/>
            <a:ext cx="6697034" cy="4242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435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Section HEADER</a:t>
            </a:r>
            <a:endParaRPr lang="en-US" dirty="0"/>
          </a:p>
        </p:txBody>
      </p:sp>
      <p:sp>
        <p:nvSpPr>
          <p:cNvPr id="3" name="Content Placeholder 2"/>
          <p:cNvSpPr>
            <a:spLocks noGrp="1"/>
          </p:cNvSpPr>
          <p:nvPr>
            <p:ph idx="1"/>
          </p:nvPr>
        </p:nvSpPr>
        <p:spPr/>
        <p:txBody>
          <a:bodyPr>
            <a:normAutofit/>
          </a:bodyPr>
          <a:lstStyle/>
          <a:p>
            <a:r>
              <a:rPr lang="en-US" b="1" u="sng" dirty="0" smtClean="0"/>
              <a:t>Student </a:t>
            </a:r>
            <a:r>
              <a:rPr lang="en-US" b="1" u="sng" dirty="0"/>
              <a:t>Veteran/Reserves/Guard/Active Duty: Support &amp; Responsibilities</a:t>
            </a:r>
            <a:r>
              <a:rPr lang="en-US" b="1" dirty="0"/>
              <a:t>: </a:t>
            </a:r>
            <a:r>
              <a:rPr lang="en-US" b="1" dirty="0" smtClean="0"/>
              <a:t/>
            </a:r>
            <a:br>
              <a:rPr lang="en-US" b="1" dirty="0" smtClean="0"/>
            </a:br>
            <a:r>
              <a:rPr lang="en-US" sz="2400" b="1" dirty="0" smtClean="0"/>
              <a:t>‘</a:t>
            </a:r>
            <a:r>
              <a:rPr lang="en-US" sz="2400" b="1" dirty="0"/>
              <a:t>Student veterans  are DEFINED as any branch/level of prior, active or current military service – active, retired, reserves, guard, combat, support, logistics, with/without GI Bill, attending college as a student’.  </a:t>
            </a:r>
            <a:r>
              <a:rPr lang="en-US" sz="2400" dirty="0"/>
              <a:t>Student Veterans</a:t>
            </a:r>
            <a:r>
              <a:rPr lang="en-US" sz="2400" b="1" dirty="0"/>
              <a:t> </a:t>
            </a:r>
            <a:r>
              <a:rPr lang="en-US" sz="2400" dirty="0"/>
              <a:t>have access to </a:t>
            </a:r>
            <a:r>
              <a:rPr lang="en-US" sz="2400" b="1" dirty="0"/>
              <a:t>ALL</a:t>
            </a:r>
            <a:r>
              <a:rPr lang="en-US" sz="2400" dirty="0"/>
              <a:t> standard college student services (tutoring, computer lab, </a:t>
            </a:r>
            <a:r>
              <a:rPr lang="en-US" sz="2400" dirty="0" err="1"/>
              <a:t>clubs,etc</a:t>
            </a:r>
            <a:r>
              <a:rPr lang="en-US" sz="2400" dirty="0"/>
              <a:t>) </a:t>
            </a:r>
            <a:r>
              <a:rPr lang="en-US" sz="2400" b="1" dirty="0"/>
              <a:t>plus specific</a:t>
            </a:r>
            <a:r>
              <a:rPr lang="en-US" sz="2400" dirty="0"/>
              <a:t> </a:t>
            </a:r>
            <a:r>
              <a:rPr lang="en-US" sz="2400" b="1" dirty="0"/>
              <a:t>veteran support and transition resources. </a:t>
            </a:r>
            <a:br>
              <a:rPr lang="en-US" sz="2400" b="1" dirty="0"/>
            </a:br>
            <a:endParaRPr lang="en-US" sz="2400" dirty="0"/>
          </a:p>
        </p:txBody>
      </p:sp>
    </p:spTree>
    <p:extLst>
      <p:ext uri="{BB962C8B-B14F-4D97-AF65-F5344CB8AC3E}">
        <p14:creationId xmlns:p14="http://schemas.microsoft.com/office/powerpoint/2010/main" val="3777599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Section A:</a:t>
            </a:r>
            <a:endParaRPr lang="en-US" dirty="0"/>
          </a:p>
        </p:txBody>
      </p:sp>
      <p:sp>
        <p:nvSpPr>
          <p:cNvPr id="3" name="Content Placeholder 2"/>
          <p:cNvSpPr>
            <a:spLocks noGrp="1"/>
          </p:cNvSpPr>
          <p:nvPr>
            <p:ph idx="1"/>
          </p:nvPr>
        </p:nvSpPr>
        <p:spPr/>
        <p:txBody>
          <a:bodyPr/>
          <a:lstStyle/>
          <a:p>
            <a:r>
              <a:rPr lang="en-US" b="1" u="sng" dirty="0"/>
              <a:t>A)The college operates for all students under the mission of ‘accommodation, not exceptions’</a:t>
            </a:r>
            <a:r>
              <a:rPr lang="en-US" dirty="0"/>
              <a:t> </a:t>
            </a:r>
            <a:r>
              <a:rPr lang="en-US" sz="2400" dirty="0"/>
              <a:t>when it comes to course content and grading, college requirements and expectations, and the ‘contract’ of the course syllabus.  That said, there are massive assets and support available for all stages and needs of student vets </a:t>
            </a:r>
            <a:r>
              <a:rPr lang="en-US" sz="2400" b="1" i="1" dirty="0"/>
              <a:t>transitioning</a:t>
            </a:r>
            <a:r>
              <a:rPr lang="en-US" sz="2400" dirty="0"/>
              <a:t> to college</a:t>
            </a:r>
            <a:r>
              <a:rPr lang="en-US" dirty="0"/>
              <a:t>. </a:t>
            </a:r>
          </a:p>
        </p:txBody>
      </p:sp>
    </p:spTree>
    <p:extLst>
      <p:ext uri="{BB962C8B-B14F-4D97-AF65-F5344CB8AC3E}">
        <p14:creationId xmlns:p14="http://schemas.microsoft.com/office/powerpoint/2010/main" val="2140097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Section: B</a:t>
            </a:r>
            <a:endParaRPr lang="en-US" dirty="0"/>
          </a:p>
        </p:txBody>
      </p:sp>
      <p:sp>
        <p:nvSpPr>
          <p:cNvPr id="3" name="Content Placeholder 2"/>
          <p:cNvSpPr>
            <a:spLocks noGrp="1"/>
          </p:cNvSpPr>
          <p:nvPr>
            <p:ph idx="1"/>
          </p:nvPr>
        </p:nvSpPr>
        <p:spPr/>
        <p:txBody>
          <a:bodyPr>
            <a:normAutofit fontScale="62500" lnSpcReduction="20000"/>
          </a:bodyPr>
          <a:lstStyle/>
          <a:p>
            <a:r>
              <a:rPr lang="en-US" sz="4000" b="1" u="sng" dirty="0"/>
              <a:t>B)Student veterans are ‘strongly suggested’ to self-identify to the instructor on or before day 1</a:t>
            </a:r>
            <a:r>
              <a:rPr lang="en-US" sz="4000" b="1" dirty="0"/>
              <a:t> </a:t>
            </a:r>
            <a:r>
              <a:rPr lang="en-US" sz="4000" b="1" dirty="0" smtClean="0"/>
              <a:t/>
            </a:r>
            <a:br>
              <a:rPr lang="en-US" sz="4000" b="1" dirty="0" smtClean="0"/>
            </a:br>
            <a:r>
              <a:rPr lang="en-US" sz="4000" b="1" i="1" dirty="0" smtClean="0">
                <a:solidFill>
                  <a:srgbClr val="FF0000"/>
                </a:solidFill>
              </a:rPr>
              <a:t>[“I want my vet students to get a fair shake, so…”]</a:t>
            </a:r>
            <a:r>
              <a:rPr lang="en-US" sz="4000" b="1" dirty="0" smtClean="0">
                <a:solidFill>
                  <a:srgbClr val="FF0000"/>
                </a:solidFill>
              </a:rPr>
              <a:t/>
            </a:r>
            <a:br>
              <a:rPr lang="en-US" sz="4000" b="1" dirty="0" smtClean="0">
                <a:solidFill>
                  <a:srgbClr val="FF0000"/>
                </a:solidFill>
              </a:rPr>
            </a:br>
            <a:r>
              <a:rPr lang="en-US" sz="4000" b="1" dirty="0" smtClean="0"/>
              <a:t/>
            </a:r>
            <a:br>
              <a:rPr lang="en-US" sz="4000" b="1" dirty="0" smtClean="0"/>
            </a:br>
            <a:r>
              <a:rPr lang="en-US" sz="4000" b="1" dirty="0" smtClean="0"/>
              <a:t>“</a:t>
            </a:r>
            <a:r>
              <a:rPr lang="en-US" b="1" dirty="0" smtClean="0"/>
              <a:t>(</a:t>
            </a:r>
            <a:r>
              <a:rPr lang="en-US" b="1" dirty="0"/>
              <a:t>privately is fine), especially if seeking awareness for or needing accommodations </a:t>
            </a:r>
            <a:r>
              <a:rPr lang="en-US" dirty="0"/>
              <a:t>including but not limited to </a:t>
            </a:r>
            <a:r>
              <a:rPr lang="en-US" b="1" dirty="0"/>
              <a:t>scheduling</a:t>
            </a:r>
            <a:r>
              <a:rPr lang="en-US" dirty="0"/>
              <a:t> (VA appointments, unit activation/deployments possible mid-semester), </a:t>
            </a:r>
            <a:r>
              <a:rPr lang="en-US" b="1" dirty="0"/>
              <a:t>course content</a:t>
            </a:r>
            <a:r>
              <a:rPr lang="en-US" dirty="0"/>
              <a:t> (PTSD trigger risk topics or activities, for example), </a:t>
            </a:r>
            <a:r>
              <a:rPr lang="en-US" b="1" dirty="0"/>
              <a:t>physical or other service-related needs</a:t>
            </a:r>
            <a:r>
              <a:rPr lang="en-US" dirty="0"/>
              <a:t>(service animal, visual or hearing impaired assistance/ technologies, PTSD, in-treatment status, seating location needs, </a:t>
            </a:r>
            <a:r>
              <a:rPr lang="en-US" dirty="0" err="1"/>
              <a:t>etc</a:t>
            </a:r>
            <a:r>
              <a:rPr lang="en-US" dirty="0"/>
              <a:t>). Some accommodations require confirmation, such as registering with DRS (Disability Resources Services).  Contact Office of Student Veteran Services for further information on any questions related to accommodation needs. Reasons for excusable absences for student veterans must be presented as early as possible and may be considered only for previously self-identified </a:t>
            </a:r>
            <a:r>
              <a:rPr lang="en-US" dirty="0" smtClean="0"/>
              <a:t>veterans”</a:t>
            </a:r>
            <a:endParaRPr lang="en-US" dirty="0"/>
          </a:p>
        </p:txBody>
      </p:sp>
    </p:spTree>
    <p:extLst>
      <p:ext uri="{BB962C8B-B14F-4D97-AF65-F5344CB8AC3E}">
        <p14:creationId xmlns:p14="http://schemas.microsoft.com/office/powerpoint/2010/main" val="2372814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Section C:</a:t>
            </a:r>
            <a:endParaRPr lang="en-US" dirty="0"/>
          </a:p>
        </p:txBody>
      </p:sp>
      <p:sp>
        <p:nvSpPr>
          <p:cNvPr id="3" name="Content Placeholder 2"/>
          <p:cNvSpPr>
            <a:spLocks noGrp="1"/>
          </p:cNvSpPr>
          <p:nvPr>
            <p:ph idx="1"/>
          </p:nvPr>
        </p:nvSpPr>
        <p:spPr/>
        <p:txBody>
          <a:bodyPr>
            <a:normAutofit/>
          </a:bodyPr>
          <a:lstStyle/>
          <a:p>
            <a:r>
              <a:rPr lang="en-US" b="1" u="sng" dirty="0"/>
              <a:t>C) Accommodations: Excused Absences for student veterans, reservists and activated military connected</a:t>
            </a:r>
            <a:r>
              <a:rPr lang="en-US" b="1" dirty="0"/>
              <a:t>: </a:t>
            </a:r>
            <a:endParaRPr lang="en-US" dirty="0"/>
          </a:p>
          <a:p>
            <a:pPr marL="0" indent="0">
              <a:buNone/>
            </a:pPr>
            <a:r>
              <a:rPr lang="en-US" sz="2600" dirty="0" smtClean="0"/>
              <a:t>“As </a:t>
            </a:r>
            <a:r>
              <a:rPr lang="en-US" sz="2600" dirty="0"/>
              <a:t>documented in the student handbook and college rules, reasons for excusable absences for student veterans must be presented as early as possible (VA appointments, medical procedures (</a:t>
            </a:r>
            <a:r>
              <a:rPr lang="en-US" sz="2600" dirty="0" err="1"/>
              <a:t>eg</a:t>
            </a:r>
            <a:r>
              <a:rPr lang="en-US" sz="2600" dirty="0"/>
              <a:t> surgery) including pre and post recovery periods, activations, reservist training</a:t>
            </a:r>
            <a:r>
              <a:rPr lang="en-US" sz="2600" dirty="0" smtClean="0"/>
              <a:t>).”</a:t>
            </a:r>
            <a:endParaRPr lang="en-US" sz="2600" dirty="0"/>
          </a:p>
          <a:p>
            <a:endParaRPr lang="en-US" dirty="0"/>
          </a:p>
        </p:txBody>
      </p:sp>
    </p:spTree>
    <p:extLst>
      <p:ext uri="{BB962C8B-B14F-4D97-AF65-F5344CB8AC3E}">
        <p14:creationId xmlns:p14="http://schemas.microsoft.com/office/powerpoint/2010/main" val="263152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Section D:</a:t>
            </a:r>
            <a:endParaRPr lang="en-US" dirty="0"/>
          </a:p>
        </p:txBody>
      </p:sp>
      <p:sp>
        <p:nvSpPr>
          <p:cNvPr id="3" name="Content Placeholder 2"/>
          <p:cNvSpPr>
            <a:spLocks noGrp="1"/>
          </p:cNvSpPr>
          <p:nvPr>
            <p:ph idx="1"/>
          </p:nvPr>
        </p:nvSpPr>
        <p:spPr/>
        <p:txBody>
          <a:bodyPr>
            <a:normAutofit lnSpcReduction="10000"/>
          </a:bodyPr>
          <a:lstStyle/>
          <a:p>
            <a:r>
              <a:rPr lang="en-US" b="1" u="sng" dirty="0"/>
              <a:t>D) #1 Student Veteran issue: VA Policy if you Stop Attending Class: F vs DROP</a:t>
            </a:r>
            <a:r>
              <a:rPr lang="en-US" b="1" dirty="0"/>
              <a:t>: </a:t>
            </a:r>
            <a:r>
              <a:rPr lang="en-US" b="1" dirty="0" smtClean="0"/>
              <a:t/>
            </a:r>
            <a:br>
              <a:rPr lang="en-US" b="1" dirty="0" smtClean="0"/>
            </a:br>
            <a:r>
              <a:rPr lang="en-US" sz="2600" dirty="0" smtClean="0"/>
              <a:t>‘</a:t>
            </a:r>
            <a:r>
              <a:rPr lang="en-US" sz="2600" dirty="0"/>
              <a:t>Students who simply stop attending classes will be dropped, with possible consequences related to VA policies and payments’ (can range from VA /GI Bill requiring student to repay the course out of pocket, lowered and/or pro-rated living allowance, change in full time student status which may affect benefits).  If you need to stop attending a class, contact the instructor as soon as possible, give a reason, check your options with instructor and Office of Student Veteran Services</a:t>
            </a:r>
            <a:r>
              <a:rPr lang="en-US" sz="2600" dirty="0" smtClean="0"/>
              <a:t>.”</a:t>
            </a:r>
            <a:endParaRPr lang="en-US" sz="2600" dirty="0"/>
          </a:p>
          <a:p>
            <a:endParaRPr lang="en-US" dirty="0"/>
          </a:p>
        </p:txBody>
      </p:sp>
    </p:spTree>
    <p:extLst>
      <p:ext uri="{BB962C8B-B14F-4D97-AF65-F5344CB8AC3E}">
        <p14:creationId xmlns:p14="http://schemas.microsoft.com/office/powerpoint/2010/main" val="2031193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Section 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t>“E</a:t>
            </a:r>
            <a:r>
              <a:rPr lang="en-US" b="1" u="sng" dirty="0"/>
              <a:t>) Primary </a:t>
            </a:r>
            <a:r>
              <a:rPr lang="en-US" b="1" u="sng" dirty="0" err="1"/>
              <a:t>Rallypoint</a:t>
            </a:r>
            <a:r>
              <a:rPr lang="en-US" b="1" u="sng" dirty="0"/>
              <a:t>/Student Veteran starter Contact:</a:t>
            </a:r>
            <a:r>
              <a:rPr lang="en-US" b="1" dirty="0"/>
              <a:t>  </a:t>
            </a:r>
            <a:r>
              <a:rPr lang="en-US" sz="2800" b="1" dirty="0"/>
              <a:t>Office of Student Veteran Services  </a:t>
            </a:r>
            <a:r>
              <a:rPr lang="en-US" sz="2800" b="1" dirty="0" smtClean="0"/>
              <a:t/>
            </a:r>
            <a:br>
              <a:rPr lang="en-US" sz="2800" b="1" dirty="0" smtClean="0"/>
            </a:br>
            <a:r>
              <a:rPr lang="en-US" sz="2600" dirty="0" smtClean="0"/>
              <a:t>480,726.4122</a:t>
            </a:r>
            <a:r>
              <a:rPr lang="en-US" sz="2600" dirty="0"/>
              <a:t>, Coyote Center 2</a:t>
            </a:r>
            <a:r>
              <a:rPr lang="en-US" sz="2600" baseline="30000" dirty="0"/>
              <a:t>nd</a:t>
            </a:r>
            <a:r>
              <a:rPr lang="en-US" sz="2600" dirty="0"/>
              <a:t> floor</a:t>
            </a:r>
            <a:r>
              <a:rPr lang="en-US" sz="2600" b="1" dirty="0"/>
              <a:t>  </a:t>
            </a:r>
            <a:r>
              <a:rPr lang="en-US" sz="2600" dirty="0"/>
              <a:t>(Services Coordinator: Reda Chambers, </a:t>
            </a:r>
            <a:r>
              <a:rPr lang="en-US" sz="2600" u="sng" dirty="0">
                <a:hlinkClick r:id="rId2"/>
              </a:rPr>
              <a:t>tel:480-726-4094</a:t>
            </a:r>
            <a:r>
              <a:rPr lang="en-US" sz="2600" dirty="0"/>
              <a:t>, </a:t>
            </a:r>
            <a:r>
              <a:rPr lang="en-US" sz="2600" u="sng" dirty="0">
                <a:hlinkClick r:id="rId3"/>
              </a:rPr>
              <a:t>reda.chambers@cgc.edu</a:t>
            </a:r>
            <a:r>
              <a:rPr lang="en-US" sz="2600" dirty="0"/>
              <a:t> ).  </a:t>
            </a:r>
            <a:br>
              <a:rPr lang="en-US" sz="2600" dirty="0"/>
            </a:br>
            <a:r>
              <a:rPr lang="en-US" sz="2600" b="1" dirty="0"/>
              <a:t>Start here </a:t>
            </a:r>
            <a:r>
              <a:rPr lang="en-US" sz="2600" dirty="0"/>
              <a:t>for ‘what do I do next at the college’ questions, Green Zone contacts on campus, referral points, G.I. Bill and </a:t>
            </a:r>
            <a:r>
              <a:rPr lang="en-US" sz="2600" b="1" dirty="0"/>
              <a:t>Also: student veteran’s lounge </a:t>
            </a:r>
            <a:endParaRPr lang="en-US" sz="2600" dirty="0"/>
          </a:p>
          <a:p>
            <a:r>
              <a:rPr lang="en-US" sz="2600" b="1" dirty="0"/>
              <a:t>Pecos Campus Lounge</a:t>
            </a:r>
            <a:r>
              <a:rPr lang="en-US" sz="2600" dirty="0"/>
              <a:t>: Coyote Center, 2</a:t>
            </a:r>
            <a:r>
              <a:rPr lang="en-US" sz="2600" baseline="30000" dirty="0"/>
              <a:t>nd</a:t>
            </a:r>
            <a:r>
              <a:rPr lang="en-US" sz="2600" dirty="0"/>
              <a:t> Floor. Tel: 480,726.4122.  Open 8am – 5pm </a:t>
            </a:r>
            <a:br>
              <a:rPr lang="en-US" sz="2600" dirty="0"/>
            </a:br>
            <a:r>
              <a:rPr lang="en-US" sz="2600" b="1" dirty="0"/>
              <a:t>Williams Campus Lounge</a:t>
            </a:r>
            <a:r>
              <a:rPr lang="en-US" sz="2600" dirty="0"/>
              <a:t>: </a:t>
            </a:r>
            <a:r>
              <a:rPr lang="en-US" sz="2600" dirty="0" err="1"/>
              <a:t>Bluford</a:t>
            </a:r>
            <a:r>
              <a:rPr lang="en-US" sz="2600" dirty="0"/>
              <a:t> Hall, Tel: 480.988.8177.  7360 E. Tahoe Avenue Mesa, AZ   85212.  </a:t>
            </a:r>
            <a:r>
              <a:rPr lang="en-US" sz="2600" dirty="0" smtClean="0"/>
              <a:t/>
            </a:r>
            <a:br>
              <a:rPr lang="en-US" sz="2600" dirty="0" smtClean="0"/>
            </a:br>
            <a:endParaRPr lang="en-US" sz="2600" dirty="0" smtClean="0"/>
          </a:p>
          <a:p>
            <a:r>
              <a:rPr lang="en-US" sz="2600" b="1" i="1" dirty="0" smtClean="0">
                <a:solidFill>
                  <a:srgbClr val="FF0000"/>
                </a:solidFill>
              </a:rPr>
              <a:t>What is the magic triangle of support for student vets?</a:t>
            </a:r>
            <a:br>
              <a:rPr lang="en-US" sz="2600" b="1" i="1" dirty="0" smtClean="0">
                <a:solidFill>
                  <a:srgbClr val="FF0000"/>
                </a:solidFill>
              </a:rPr>
            </a:br>
            <a:r>
              <a:rPr lang="en-US" sz="2600" b="1" i="1" dirty="0" smtClean="0">
                <a:solidFill>
                  <a:srgbClr val="FF0000"/>
                </a:solidFill>
              </a:rPr>
              <a:t>Veteran Student Services + (Faculty + Advising ally) + SVO/SVA</a:t>
            </a:r>
            <a:r>
              <a:rPr lang="en-US" sz="2600" b="1" i="1" dirty="0">
                <a:solidFill>
                  <a:srgbClr val="FF0000"/>
                </a:solidFill>
              </a:rPr>
              <a:t/>
            </a:r>
            <a:br>
              <a:rPr lang="en-US" sz="2600" b="1" i="1" dirty="0">
                <a:solidFill>
                  <a:srgbClr val="FF0000"/>
                </a:solidFill>
              </a:rPr>
            </a:br>
            <a:endParaRPr lang="en-US" sz="2600" b="1" i="1" dirty="0">
              <a:solidFill>
                <a:srgbClr val="FF0000"/>
              </a:solidFill>
            </a:endParaRPr>
          </a:p>
          <a:p>
            <a:endParaRPr lang="en-US" dirty="0"/>
          </a:p>
        </p:txBody>
      </p:sp>
    </p:spTree>
    <p:extLst>
      <p:ext uri="{BB962C8B-B14F-4D97-AF65-F5344CB8AC3E}">
        <p14:creationId xmlns:p14="http://schemas.microsoft.com/office/powerpoint/2010/main" val="4249719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marL="0" indent="0"/>
            <a:r>
              <a:rPr lang="en-US" b="1" dirty="0" smtClean="0">
                <a:solidFill>
                  <a:srgbClr val="FF0000"/>
                </a:solidFill>
              </a:rPr>
              <a:t>REMINDER: cut &amp; paste from:</a:t>
            </a:r>
            <a:br>
              <a:rPr lang="en-US" b="1" dirty="0" smtClean="0">
                <a:solidFill>
                  <a:srgbClr val="FF0000"/>
                </a:solidFill>
              </a:rPr>
            </a:br>
            <a:r>
              <a:rPr lang="en-US" b="1" dirty="0" smtClean="0">
                <a:solidFill>
                  <a:srgbClr val="FF0000"/>
                </a:solidFill>
              </a:rPr>
              <a:t> </a:t>
            </a:r>
            <a:endParaRPr lang="en-US" sz="2700" dirty="0"/>
          </a:p>
        </p:txBody>
      </p:sp>
      <p:sp>
        <p:nvSpPr>
          <p:cNvPr id="3" name="Content Placeholder 2"/>
          <p:cNvSpPr>
            <a:spLocks noGrp="1"/>
          </p:cNvSpPr>
          <p:nvPr>
            <p:ph idx="1"/>
          </p:nvPr>
        </p:nvSpPr>
        <p:spPr>
          <a:xfrm>
            <a:off x="685800" y="1219200"/>
            <a:ext cx="8229600" cy="6049963"/>
          </a:xfrm>
        </p:spPr>
        <p:txBody>
          <a:bodyPr>
            <a:normAutofit/>
          </a:bodyPr>
          <a:lstStyle/>
          <a:p>
            <a:r>
              <a:rPr lang="en-US" sz="2800" b="1" i="1" dirty="0">
                <a:hlinkClick r:id="rId2"/>
              </a:rPr>
              <a:t>http://</a:t>
            </a:r>
            <a:r>
              <a:rPr lang="en-US" sz="2800" b="1" i="1" dirty="0" smtClean="0">
                <a:hlinkClick r:id="rId2"/>
              </a:rPr>
              <a:t>cgc.edu/veterans</a:t>
            </a:r>
            <a:r>
              <a:rPr lang="en-US" sz="2800" b="1" i="1" dirty="0" smtClean="0"/>
              <a:t>  and click on ‘Faculty Training &amp; Resources’ &amp; discuss w/</a:t>
            </a:r>
            <a:r>
              <a:rPr lang="en-US" sz="2800" b="1" i="1" dirty="0" err="1" smtClean="0"/>
              <a:t>dept</a:t>
            </a:r>
            <a:r>
              <a:rPr lang="en-US" sz="2800" b="1" i="1" dirty="0" smtClean="0"/>
              <a:t> chair</a:t>
            </a:r>
            <a:endParaRPr lang="en-US" sz="2800" b="1" i="1" dirty="0"/>
          </a:p>
        </p:txBody>
      </p:sp>
      <p:pic>
        <p:nvPicPr>
          <p:cNvPr id="3074" name="Picture 2" descr="C:\Users\MIGTRUCKER\Downloads\Captu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057400"/>
            <a:ext cx="6697034" cy="4242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35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Round #1 of TIPS</a:t>
            </a:r>
            <a:endParaRPr lang="en-US" dirty="0"/>
          </a:p>
        </p:txBody>
      </p:sp>
      <p:sp>
        <p:nvSpPr>
          <p:cNvPr id="3" name="Content Placeholder 2"/>
          <p:cNvSpPr>
            <a:spLocks noGrp="1"/>
          </p:cNvSpPr>
          <p:nvPr>
            <p:ph idx="1"/>
          </p:nvPr>
        </p:nvSpPr>
        <p:spPr/>
        <p:txBody>
          <a:bodyPr>
            <a:normAutofit lnSpcReduction="10000"/>
          </a:bodyPr>
          <a:lstStyle/>
          <a:p>
            <a:r>
              <a:rPr lang="en-US" dirty="0"/>
              <a:t>The 3 poses</a:t>
            </a:r>
          </a:p>
          <a:p>
            <a:pPr marL="0" indent="0">
              <a:buNone/>
            </a:pPr>
            <a:endParaRPr lang="en-US" dirty="0" smtClean="0"/>
          </a:p>
          <a:p>
            <a:r>
              <a:rPr lang="en-US" dirty="0"/>
              <a:t>Golden rule: If you know one Vet, </a:t>
            </a:r>
            <a:r>
              <a:rPr lang="en-US" b="1" dirty="0"/>
              <a:t>you know </a:t>
            </a:r>
            <a:r>
              <a:rPr lang="en-US" dirty="0"/>
              <a:t>one </a:t>
            </a:r>
            <a:r>
              <a:rPr lang="en-US" dirty="0" smtClean="0"/>
              <a:t>Vet</a:t>
            </a:r>
          </a:p>
          <a:p>
            <a:endParaRPr lang="en-US" dirty="0"/>
          </a:p>
          <a:p>
            <a:r>
              <a:rPr lang="en-US" sz="3000" dirty="0"/>
              <a:t>Many resent slackers or people given exceptions.  They value fair and by the rules, with frameworks of responsibilities and consequences.</a:t>
            </a:r>
            <a:br>
              <a:rPr lang="en-US" sz="3000" dirty="0"/>
            </a:br>
            <a:endParaRPr lang="en-US" sz="3000" dirty="0"/>
          </a:p>
          <a:p>
            <a:endParaRPr lang="en-US" dirty="0"/>
          </a:p>
        </p:txBody>
      </p:sp>
    </p:spTree>
    <p:extLst>
      <p:ext uri="{BB962C8B-B14F-4D97-AF65-F5344CB8AC3E}">
        <p14:creationId xmlns:p14="http://schemas.microsoft.com/office/powerpoint/2010/main" val="3261885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b="1" dirty="0" smtClean="0"/>
              <a:t>1)WHAT THEY CARRIED: All veterans </a:t>
            </a:r>
            <a:r>
              <a:rPr lang="en-US" sz="8000" b="1" dirty="0"/>
              <a:t>carry the burden of </a:t>
            </a:r>
            <a:r>
              <a:rPr lang="en-US" sz="8000" b="1" dirty="0" smtClean="0"/>
              <a:t>combat</a:t>
            </a:r>
          </a:p>
          <a:p>
            <a:r>
              <a:rPr lang="en-US" sz="8000" b="1" dirty="0" smtClean="0"/>
              <a:t> experience (visible and non-visible issues): </a:t>
            </a:r>
            <a:r>
              <a:rPr lang="en-US" sz="8000" b="1" dirty="0" smtClean="0">
                <a:solidFill>
                  <a:srgbClr val="FF0000"/>
                </a:solidFill>
              </a:rPr>
              <a:t>YES &amp; NO</a:t>
            </a:r>
          </a:p>
          <a:p>
            <a:r>
              <a:rPr lang="en-US" b="1" dirty="0" smtClean="0"/>
              <a:t/>
            </a:r>
            <a:br>
              <a:rPr lang="en-US" b="1" dirty="0" smtClean="0"/>
            </a:br>
            <a:r>
              <a:rPr lang="en-US" sz="7200" dirty="0"/>
              <a:t>Issues veterans bring back VARY based on where deployed, their MOS, their status (</a:t>
            </a:r>
            <a:r>
              <a:rPr lang="en-US" sz="7200" b="1" dirty="0"/>
              <a:t>combat, </a:t>
            </a:r>
            <a:r>
              <a:rPr lang="en-US" sz="7200" b="1" dirty="0" smtClean="0"/>
              <a:t>support, logistics)1</a:t>
            </a:r>
            <a:r>
              <a:rPr lang="en-US" sz="7200" dirty="0"/>
              <a:t>, and their background. </a:t>
            </a:r>
            <a:r>
              <a:rPr lang="en-US" sz="7200" dirty="0" smtClean="0"/>
              <a:t/>
            </a:r>
            <a:br>
              <a:rPr lang="en-US" sz="7200" dirty="0" smtClean="0"/>
            </a:br>
            <a:r>
              <a:rPr lang="en-US" sz="7200" dirty="0" smtClean="0"/>
              <a:t/>
            </a:r>
            <a:br>
              <a:rPr lang="en-US" sz="7200" dirty="0" smtClean="0"/>
            </a:br>
            <a:r>
              <a:rPr lang="en-US" sz="7200" dirty="0" smtClean="0"/>
              <a:t>There </a:t>
            </a:r>
            <a:r>
              <a:rPr lang="en-US" sz="7200" dirty="0"/>
              <a:t>are </a:t>
            </a:r>
            <a:r>
              <a:rPr lang="en-US" sz="7200" dirty="0" smtClean="0"/>
              <a:t>veterans </a:t>
            </a:r>
            <a:r>
              <a:rPr lang="en-US" sz="7200" dirty="0"/>
              <a:t>who may have worked with accounting </a:t>
            </a:r>
            <a:r>
              <a:rPr lang="en-US" sz="7200" dirty="0" smtClean="0"/>
              <a:t>reports 24/7 </a:t>
            </a:r>
            <a:r>
              <a:rPr lang="en-US" sz="7200" dirty="0"/>
              <a:t>and those who were in direct line of fire much of the time. It’s okay to ask a </a:t>
            </a:r>
            <a:r>
              <a:rPr lang="en-US" sz="7200" dirty="0" smtClean="0"/>
              <a:t>veteran their branch</a:t>
            </a:r>
            <a:r>
              <a:rPr lang="en-US" sz="7200" dirty="0"/>
              <a:t>, time of service: however, it’s not polite to ask their MOS or what they did. Many will volunteer this</a:t>
            </a:r>
            <a:r>
              <a:rPr lang="en-US" sz="7200" dirty="0" smtClean="0"/>
              <a:t>.</a:t>
            </a:r>
            <a:br>
              <a:rPr lang="en-US" sz="7200" dirty="0" smtClean="0"/>
            </a:br>
            <a:endParaRPr lang="en-US" sz="7200" dirty="0"/>
          </a:p>
          <a:p>
            <a:r>
              <a:rPr lang="en-US" sz="7200" dirty="0"/>
              <a:t>Some will not. Regardless of duties, </a:t>
            </a:r>
            <a:r>
              <a:rPr lang="en-US" sz="7200" b="1" dirty="0"/>
              <a:t>never ask </a:t>
            </a:r>
            <a:r>
              <a:rPr lang="en-US" sz="7200" b="1" dirty="0" smtClean="0"/>
              <a:t>about </a:t>
            </a:r>
            <a:r>
              <a:rPr lang="en-US" sz="7200" b="1" dirty="0"/>
              <a:t>killing</a:t>
            </a:r>
            <a:r>
              <a:rPr lang="en-US" sz="7200" dirty="0"/>
              <a:t>. There may be</a:t>
            </a:r>
          </a:p>
          <a:p>
            <a:r>
              <a:rPr lang="en-US" sz="7200" dirty="0"/>
              <a:t>criticism or joking between different positions served but a ‘cook’ or person serving a ‘desk job’ at a </a:t>
            </a:r>
            <a:r>
              <a:rPr lang="en-US" sz="7200" dirty="0" smtClean="0"/>
              <a:t>FOB (</a:t>
            </a:r>
            <a:r>
              <a:rPr lang="en-US" sz="7200" dirty="0"/>
              <a:t>Forward Operating Base) may hear derision or judgment from </a:t>
            </a:r>
            <a:r>
              <a:rPr lang="en-US" sz="7200" dirty="0" smtClean="0"/>
              <a:t> students (or even other </a:t>
            </a:r>
            <a:r>
              <a:rPr lang="en-US" sz="7200" dirty="0" err="1" smtClean="0"/>
              <a:t>instuctors</a:t>
            </a:r>
            <a:r>
              <a:rPr lang="en-US" sz="7200" dirty="0" smtClean="0"/>
              <a:t>) </a:t>
            </a:r>
            <a:r>
              <a:rPr lang="en-US" sz="7200" dirty="0"/>
              <a:t>who consider </a:t>
            </a:r>
            <a:r>
              <a:rPr lang="en-US" sz="7200" dirty="0" smtClean="0"/>
              <a:t>the former </a:t>
            </a:r>
            <a:r>
              <a:rPr lang="en-US" sz="7200" dirty="0"/>
              <a:t>lesser service than combat action. </a:t>
            </a:r>
            <a:endParaRPr lang="en-US" sz="7200" dirty="0" smtClean="0"/>
          </a:p>
          <a:p>
            <a:r>
              <a:rPr lang="en-US" sz="7200" dirty="0" smtClean="0"/>
              <a:t/>
            </a:r>
            <a:br>
              <a:rPr lang="en-US" sz="7200" dirty="0" smtClean="0"/>
            </a:br>
            <a:r>
              <a:rPr lang="en-US" sz="4900" b="1" dirty="0" smtClean="0"/>
              <a:t/>
            </a:r>
            <a:br>
              <a:rPr lang="en-US" sz="4900" b="1" dirty="0" smtClean="0"/>
            </a:br>
            <a:r>
              <a:rPr lang="en-US" b="1" dirty="0" smtClean="0"/>
              <a:t/>
            </a:r>
            <a:br>
              <a:rPr lang="en-US" b="1" dirty="0" smtClean="0"/>
            </a:br>
            <a:r>
              <a:rPr lang="en-US" b="1" dirty="0" smtClean="0"/>
              <a:t/>
            </a:r>
            <a:br>
              <a:rPr lang="en-US" b="1" dirty="0" smtClean="0"/>
            </a:b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001304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AGENDA </a:t>
            </a:r>
            <a:r>
              <a:rPr lang="en-US" sz="3200" dirty="0" smtClean="0"/>
              <a:t>(2.5 hrs)</a:t>
            </a:r>
            <a:endParaRPr lang="en-US" sz="3200" dirty="0"/>
          </a:p>
        </p:txBody>
      </p:sp>
      <p:sp>
        <p:nvSpPr>
          <p:cNvPr id="3" name="Content Placeholder 2"/>
          <p:cNvSpPr>
            <a:spLocks noGrp="1"/>
          </p:cNvSpPr>
          <p:nvPr>
            <p:ph idx="1"/>
          </p:nvPr>
        </p:nvSpPr>
        <p:spPr>
          <a:xfrm>
            <a:off x="304800" y="914400"/>
            <a:ext cx="8839200" cy="6324600"/>
          </a:xfrm>
        </p:spPr>
        <p:txBody>
          <a:bodyPr>
            <a:normAutofit fontScale="47500" lnSpcReduction="20000"/>
          </a:bodyPr>
          <a:lstStyle/>
          <a:p>
            <a:pPr marL="0" indent="0">
              <a:buNone/>
            </a:pPr>
            <a:r>
              <a:rPr lang="en-US" sz="6200" b="1" dirty="0" smtClean="0"/>
              <a:t>1:40pm-2pm</a:t>
            </a:r>
            <a:r>
              <a:rPr lang="en-US" sz="6200" dirty="0" smtClean="0"/>
              <a:t> </a:t>
            </a:r>
            <a:r>
              <a:rPr lang="en-US" sz="6200" b="1" dirty="0" smtClean="0">
                <a:solidFill>
                  <a:srgbClr val="FF0000"/>
                </a:solidFill>
              </a:rPr>
              <a:t/>
            </a:r>
            <a:br>
              <a:rPr lang="en-US" sz="6200" b="1" dirty="0" smtClean="0">
                <a:solidFill>
                  <a:srgbClr val="FF0000"/>
                </a:solidFill>
              </a:rPr>
            </a:br>
            <a:r>
              <a:rPr lang="en-US" sz="6200" b="1" dirty="0" smtClean="0">
                <a:solidFill>
                  <a:srgbClr val="FF0000"/>
                </a:solidFill>
              </a:rPr>
              <a:t>THE </a:t>
            </a:r>
            <a:r>
              <a:rPr lang="en-US" sz="6200" b="1" dirty="0">
                <a:solidFill>
                  <a:srgbClr val="FF0000"/>
                </a:solidFill>
              </a:rPr>
              <a:t>most </a:t>
            </a:r>
            <a:r>
              <a:rPr lang="en-US" sz="6200" b="1" dirty="0" err="1" smtClean="0">
                <a:solidFill>
                  <a:srgbClr val="FF0000"/>
                </a:solidFill>
              </a:rPr>
              <a:t>impt</a:t>
            </a:r>
            <a:r>
              <a:rPr lang="en-US" sz="6200" b="1" dirty="0" smtClean="0">
                <a:solidFill>
                  <a:srgbClr val="FF0000"/>
                </a:solidFill>
              </a:rPr>
              <a:t> </a:t>
            </a:r>
            <a:r>
              <a:rPr lang="en-US" sz="6200" b="1" dirty="0">
                <a:solidFill>
                  <a:srgbClr val="FF0000"/>
                </a:solidFill>
              </a:rPr>
              <a:t>thing you can do for your classroom: </a:t>
            </a:r>
            <a:br>
              <a:rPr lang="en-US" sz="6200" b="1" dirty="0">
                <a:solidFill>
                  <a:srgbClr val="FF0000"/>
                </a:solidFill>
              </a:rPr>
            </a:br>
            <a:r>
              <a:rPr lang="en-US" sz="6200" b="1" dirty="0">
                <a:solidFill>
                  <a:srgbClr val="FF0000"/>
                </a:solidFill>
              </a:rPr>
              <a:t>Sample SYLLABUS section for Military Connected</a:t>
            </a:r>
            <a:r>
              <a:rPr lang="en-US" sz="6200" b="1" dirty="0" smtClean="0">
                <a:solidFill>
                  <a:srgbClr val="FF0000"/>
                </a:solidFill>
              </a:rPr>
              <a:t>:</a:t>
            </a:r>
            <a:br>
              <a:rPr lang="en-US" sz="6200" b="1" dirty="0" smtClean="0">
                <a:solidFill>
                  <a:srgbClr val="FF0000"/>
                </a:solidFill>
              </a:rPr>
            </a:br>
            <a:r>
              <a:rPr lang="en-US" sz="6200" b="1" dirty="0" smtClean="0">
                <a:solidFill>
                  <a:srgbClr val="FF0000"/>
                </a:solidFill>
              </a:rPr>
              <a:t>    </a:t>
            </a:r>
            <a:r>
              <a:rPr lang="en-US" sz="6200" b="1" dirty="0" smtClean="0"/>
              <a:t>win (faculty)-win(students)-win(admin &amp; support)</a:t>
            </a:r>
            <a:endParaRPr lang="en-US" sz="6200" b="1" dirty="0"/>
          </a:p>
          <a:p>
            <a:pPr marL="0" indent="0">
              <a:buNone/>
            </a:pPr>
            <a:r>
              <a:rPr lang="en-US" sz="6200" dirty="0" smtClean="0"/>
              <a:t/>
            </a:r>
            <a:br>
              <a:rPr lang="en-US" sz="6200" dirty="0" smtClean="0"/>
            </a:br>
            <a:r>
              <a:rPr lang="en-US" sz="6200" b="1" dirty="0" smtClean="0"/>
              <a:t>2pm-2:20pm</a:t>
            </a:r>
          </a:p>
          <a:p>
            <a:pPr marL="0" indent="0">
              <a:buNone/>
            </a:pPr>
            <a:r>
              <a:rPr lang="en-US" sz="6200" b="1" dirty="0" smtClean="0">
                <a:solidFill>
                  <a:srgbClr val="FF0000"/>
                </a:solidFill>
              </a:rPr>
              <a:t>Background on Veterans: Stereotypes, Myths or Realities?</a:t>
            </a:r>
          </a:p>
          <a:p>
            <a:pPr marL="0" indent="0">
              <a:buNone/>
            </a:pPr>
            <a:endParaRPr lang="en-US" sz="6200" b="1" dirty="0" smtClean="0">
              <a:solidFill>
                <a:srgbClr val="FF0000"/>
              </a:solidFill>
            </a:endParaRPr>
          </a:p>
          <a:p>
            <a:pPr marL="0" indent="0">
              <a:buNone/>
            </a:pPr>
            <a:r>
              <a:rPr lang="en-US" sz="6200" b="1" dirty="0" smtClean="0">
                <a:solidFill>
                  <a:srgbClr val="FF0000"/>
                </a:solidFill>
              </a:rPr>
              <a:t>Practical tips: Rounds 1, 2, 3</a:t>
            </a:r>
            <a:br>
              <a:rPr lang="en-US" sz="6200" b="1" dirty="0" smtClean="0">
                <a:solidFill>
                  <a:srgbClr val="FF0000"/>
                </a:solidFill>
              </a:rPr>
            </a:br>
            <a:endParaRPr lang="en-US" sz="6200" b="1" dirty="0" smtClean="0">
              <a:solidFill>
                <a:srgbClr val="FF0000"/>
              </a:solidFill>
            </a:endParaRPr>
          </a:p>
          <a:p>
            <a:pPr marL="0" indent="0">
              <a:buNone/>
            </a:pPr>
            <a:r>
              <a:rPr lang="en-US" sz="6200" b="1" dirty="0" smtClean="0"/>
              <a:t>2:20pm-2:30pm BREAK  (2:30 A. </a:t>
            </a:r>
            <a:r>
              <a:rPr lang="en-US" sz="6200" b="1" dirty="0" err="1" smtClean="0"/>
              <a:t>Olivas</a:t>
            </a:r>
            <a:r>
              <a:rPr lang="en-US" sz="6200" b="1" dirty="0" smtClean="0"/>
              <a:t>) </a:t>
            </a:r>
            <a:r>
              <a:rPr lang="en-US" b="1" dirty="0" smtClean="0">
                <a:solidFill>
                  <a:srgbClr val="FF0000"/>
                </a:solidFill>
              </a:rPr>
              <a:t/>
            </a:r>
            <a:br>
              <a:rPr lang="en-US" b="1" dirty="0" smtClean="0">
                <a:solidFill>
                  <a:srgbClr val="FF0000"/>
                </a:solidFill>
              </a:rPr>
            </a:br>
            <a:r>
              <a:rPr lang="en-US" b="1" dirty="0" smtClean="0"/>
              <a:t> </a:t>
            </a:r>
            <a:br>
              <a:rPr lang="en-US" b="1" dirty="0" smtClean="0"/>
            </a:br>
            <a:endParaRPr lang="en-US" dirty="0" smtClean="0"/>
          </a:p>
        </p:txBody>
      </p:sp>
    </p:spTree>
    <p:extLst>
      <p:ext uri="{BB962C8B-B14F-4D97-AF65-F5344CB8AC3E}">
        <p14:creationId xmlns:p14="http://schemas.microsoft.com/office/powerpoint/2010/main" val="886015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b="1" dirty="0"/>
              <a:t>1)WHAT THEY CARRIED</a:t>
            </a:r>
            <a:r>
              <a:rPr lang="en-US" sz="8000" b="1" dirty="0" smtClean="0"/>
              <a:t>:</a:t>
            </a:r>
            <a:br>
              <a:rPr lang="en-US" sz="8000" b="1" dirty="0" smtClean="0"/>
            </a:br>
            <a:r>
              <a:rPr lang="en-US" sz="8000" b="1" dirty="0" smtClean="0"/>
              <a:t> </a:t>
            </a:r>
            <a:r>
              <a:rPr lang="en-US" sz="8000" b="1" dirty="0" smtClean="0">
                <a:solidFill>
                  <a:srgbClr val="FF0000"/>
                </a:solidFill>
              </a:rPr>
              <a:t>experience</a:t>
            </a:r>
            <a:r>
              <a:rPr lang="en-US" sz="8000" b="1" dirty="0" smtClean="0"/>
              <a:t> (visible and non-visible issues) and/or </a:t>
            </a:r>
            <a:r>
              <a:rPr lang="en-US" sz="8000" b="1" dirty="0" smtClean="0">
                <a:solidFill>
                  <a:srgbClr val="FF0000"/>
                </a:solidFill>
              </a:rPr>
              <a:t>Guilt</a:t>
            </a:r>
            <a:r>
              <a:rPr lang="en-US" sz="8000" b="1" dirty="0" smtClean="0"/>
              <a:t> or </a:t>
            </a:r>
            <a:r>
              <a:rPr lang="en-US" sz="8000" b="1" dirty="0" smtClean="0">
                <a:solidFill>
                  <a:srgbClr val="FF0000"/>
                </a:solidFill>
              </a:rPr>
              <a:t>Loss of order</a:t>
            </a:r>
            <a:r>
              <a:rPr lang="en-US" sz="8000" b="1" dirty="0" smtClean="0"/>
              <a:t/>
            </a:r>
            <a:br>
              <a:rPr lang="en-US" sz="8000" b="1" dirty="0" smtClean="0"/>
            </a:br>
            <a:r>
              <a:rPr lang="en-US" sz="8000" b="1" dirty="0" smtClean="0"/>
              <a:t/>
            </a:r>
            <a:br>
              <a:rPr lang="en-US" sz="8000" b="1" dirty="0" smtClean="0"/>
            </a:br>
            <a:r>
              <a:rPr lang="en-US" sz="11200" b="1" dirty="0" smtClean="0"/>
              <a:t>PTSD</a:t>
            </a:r>
          </a:p>
          <a:p>
            <a:r>
              <a:rPr lang="en-US" sz="7200" dirty="0" smtClean="0"/>
              <a:t>Chronic </a:t>
            </a:r>
            <a:r>
              <a:rPr lang="en-US" sz="7200" dirty="0"/>
              <a:t>hyper-vigilance</a:t>
            </a:r>
          </a:p>
          <a:p>
            <a:r>
              <a:rPr lang="en-US" sz="7200" dirty="0"/>
              <a:t>• Recurring flashbacks</a:t>
            </a:r>
          </a:p>
          <a:p>
            <a:r>
              <a:rPr lang="en-US" sz="7200" dirty="0"/>
              <a:t>• Frequent nightmares</a:t>
            </a:r>
          </a:p>
          <a:p>
            <a:r>
              <a:rPr lang="en-US" sz="7200" dirty="0"/>
              <a:t>• Persistent insomnia</a:t>
            </a:r>
          </a:p>
          <a:p>
            <a:r>
              <a:rPr lang="en-US" sz="7200" dirty="0"/>
              <a:t>• Emotional numbness</a:t>
            </a:r>
          </a:p>
          <a:p>
            <a:r>
              <a:rPr lang="en-US" sz="7200" dirty="0"/>
              <a:t>• Difficulty concentrating</a:t>
            </a:r>
          </a:p>
          <a:p>
            <a:r>
              <a:rPr lang="en-US" sz="7200" dirty="0"/>
              <a:t>• Outbursts of anger</a:t>
            </a:r>
          </a:p>
          <a:p>
            <a:r>
              <a:rPr lang="en-US" sz="7200" dirty="0"/>
              <a:t>“PTSD feels like a haunting. You can’t negotiate with yourself that it’s not rational… It takes control. Most </a:t>
            </a:r>
            <a:r>
              <a:rPr lang="en-US" sz="7200" dirty="0" smtClean="0"/>
              <a:t>important thing </a:t>
            </a:r>
            <a:r>
              <a:rPr lang="en-US" sz="7200" dirty="0"/>
              <a:t>is that it’s not forever. Feels like it Feels like a hostile divorce. But it can be adapted and dealt with </a:t>
            </a:r>
            <a:r>
              <a:rPr lang="en-US" sz="7200" dirty="0" smtClean="0"/>
              <a:t>and controlled.”2 </a:t>
            </a:r>
            <a:r>
              <a:rPr lang="en-US" sz="7200" dirty="0"/>
              <a:t/>
            </a:r>
            <a:br>
              <a:rPr lang="en-US" sz="7200" dirty="0"/>
            </a:br>
            <a:r>
              <a:rPr lang="en-US" sz="7200" dirty="0" smtClean="0"/>
              <a:t>  </a:t>
            </a:r>
            <a:r>
              <a:rPr lang="en-US" sz="5600" dirty="0" smtClean="0"/>
              <a:t>--</a:t>
            </a:r>
            <a:r>
              <a:rPr lang="en-US" sz="5600" dirty="0"/>
              <a:t>2 Margaret </a:t>
            </a:r>
            <a:r>
              <a:rPr lang="en-US" sz="5600" dirty="0" err="1"/>
              <a:t>Bellafiore</a:t>
            </a:r>
            <a:r>
              <a:rPr lang="en-US" sz="5600" dirty="0"/>
              <a:t>. “From Combat to Campus”. Academe (Journal of American Association of </a:t>
            </a:r>
            <a:r>
              <a:rPr lang="en-US" sz="5600" dirty="0" smtClean="0"/>
              <a:t>    </a:t>
            </a:r>
            <a:br>
              <a:rPr lang="en-US" sz="5600" dirty="0" smtClean="0"/>
            </a:br>
            <a:r>
              <a:rPr lang="en-US" sz="5600" dirty="0" smtClean="0"/>
              <a:t>    University </a:t>
            </a:r>
            <a:r>
              <a:rPr lang="en-US" sz="5600" dirty="0"/>
              <a:t>Professors). Volume 98</a:t>
            </a:r>
            <a:r>
              <a:rPr lang="en-US" sz="5600" dirty="0" smtClean="0"/>
              <a:t>,  Number </a:t>
            </a:r>
            <a:r>
              <a:rPr lang="en-US" sz="5600" dirty="0"/>
              <a:t>5 . September-October 2012</a:t>
            </a:r>
          </a:p>
          <a:p>
            <a:r>
              <a:rPr lang="en-US" sz="4900" b="1" dirty="0" smtClean="0"/>
              <a:t/>
            </a:r>
            <a:br>
              <a:rPr lang="en-US" sz="4900" b="1" dirty="0" smtClean="0"/>
            </a:br>
            <a:r>
              <a:rPr lang="en-US" b="1" dirty="0" smtClean="0"/>
              <a:t/>
            </a:r>
            <a:br>
              <a:rPr lang="en-US" b="1" dirty="0" smtClean="0"/>
            </a:br>
            <a:r>
              <a:rPr lang="en-US" b="1" dirty="0" smtClean="0"/>
              <a:t/>
            </a:r>
            <a:br>
              <a:rPr lang="en-US" b="1" dirty="0" smtClean="0"/>
            </a:b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600241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Hypervigilance</a:t>
            </a:r>
            <a:endParaRPr lang="en-US" dirty="0"/>
          </a:p>
        </p:txBody>
      </p:sp>
      <p:sp>
        <p:nvSpPr>
          <p:cNvPr id="3" name="Content Placeholder 2"/>
          <p:cNvSpPr>
            <a:spLocks noGrp="1"/>
          </p:cNvSpPr>
          <p:nvPr>
            <p:ph idx="1"/>
          </p:nvPr>
        </p:nvSpPr>
        <p:spPr/>
        <p:txBody>
          <a:bodyPr/>
          <a:lstStyle/>
          <a:p>
            <a:endParaRPr lang="en-US"/>
          </a:p>
        </p:txBody>
      </p:sp>
      <p:pic>
        <p:nvPicPr>
          <p:cNvPr id="2050" name="Picture 2" descr="C:\Users\MIGTRUCKER\Downloads\hypervigilance_whatitlookslik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1295400"/>
            <a:ext cx="4128612" cy="5370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318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b="1" dirty="0" smtClean="0"/>
              <a:t>  In conversation &amp; referral to help: </a:t>
            </a:r>
            <a:r>
              <a:rPr lang="en-US" sz="11200" b="1" dirty="0" smtClean="0"/>
              <a:t>Post Traumatic STRENGTH</a:t>
            </a:r>
          </a:p>
          <a:p>
            <a:endParaRPr lang="en-US" sz="4500" dirty="0" smtClean="0"/>
          </a:p>
          <a:p>
            <a:endParaRPr lang="en-US" sz="4500" dirty="0" smtClean="0"/>
          </a:p>
          <a:p>
            <a:r>
              <a:rPr lang="en-US" sz="8000" dirty="0" smtClean="0"/>
              <a:t>Solution </a:t>
            </a:r>
            <a:r>
              <a:rPr lang="en-US" sz="8000" b="1" dirty="0"/>
              <a:t>Buzzword: Resilience </a:t>
            </a:r>
            <a:r>
              <a:rPr lang="en-US" sz="8000" dirty="0"/>
              <a:t>-- ability to become strong, healthy and successful in spite of stressors</a:t>
            </a:r>
            <a:r>
              <a:rPr lang="en-US" sz="8000" dirty="0" smtClean="0"/>
              <a:t>,  </a:t>
            </a:r>
            <a:r>
              <a:rPr lang="en-US" sz="8000" b="1" dirty="0" smtClean="0"/>
              <a:t>Post Traumatic Strength</a:t>
            </a:r>
            <a:r>
              <a:rPr lang="en-US" sz="8000" dirty="0" smtClean="0"/>
              <a:t>:  You come out on the other side of something awful</a:t>
            </a:r>
            <a:br>
              <a:rPr lang="en-US" sz="8000" dirty="0" smtClean="0"/>
            </a:br>
            <a:endParaRPr lang="en-US" sz="8000" dirty="0"/>
          </a:p>
          <a:p>
            <a:r>
              <a:rPr lang="en-US" sz="8000" dirty="0" smtClean="0"/>
              <a:t>Transition</a:t>
            </a:r>
            <a:r>
              <a:rPr lang="en-US" sz="8000" dirty="0"/>
              <a:t>: is a way to address, label, goals of dealing with PTSD even w/those who don’t want to self </a:t>
            </a:r>
            <a:r>
              <a:rPr lang="en-US" sz="8000" dirty="0" smtClean="0"/>
              <a:t>identify as </a:t>
            </a:r>
            <a:r>
              <a:rPr lang="en-US" sz="8000" dirty="0"/>
              <a:t>PTSD. </a:t>
            </a:r>
            <a:endParaRPr lang="en-US" sz="8000" dirty="0" smtClean="0"/>
          </a:p>
          <a:p>
            <a:endParaRPr lang="en-US" sz="8000" dirty="0"/>
          </a:p>
          <a:p>
            <a:r>
              <a:rPr lang="en-US" sz="8000" dirty="0"/>
              <a:t>For an excellent source of all types of information and resources on PTSD for active, reserve, guard and veterans, highly recommend: </a:t>
            </a:r>
            <a:r>
              <a:rPr lang="en-US" sz="8000" dirty="0">
                <a:hlinkClick r:id="rId2"/>
              </a:rPr>
              <a:t>http://www.realwarriors.net/active/treatment/ptsdmyths.php</a:t>
            </a:r>
            <a:r>
              <a:rPr lang="en-US" sz="8000" dirty="0"/>
              <a:t> </a:t>
            </a:r>
          </a:p>
          <a:p>
            <a:endParaRPr lang="en-US" sz="4500" dirty="0" smtClean="0"/>
          </a:p>
          <a:p>
            <a:endParaRPr lang="en-US" sz="4500" dirty="0"/>
          </a:p>
          <a:p>
            <a:pPr marL="0" indent="0">
              <a:buNone/>
            </a:pPr>
            <a:r>
              <a:rPr lang="en-US" sz="4900" b="1" dirty="0" smtClean="0"/>
              <a:t/>
            </a:r>
            <a:br>
              <a:rPr lang="en-US" sz="4900" b="1" dirty="0" smtClean="0"/>
            </a:br>
            <a:r>
              <a:rPr lang="en-US" b="1" dirty="0" smtClean="0"/>
              <a:t/>
            </a:r>
            <a:br>
              <a:rPr lang="en-US" b="1" dirty="0" smtClean="0"/>
            </a:br>
            <a:r>
              <a:rPr lang="en-US" b="1" dirty="0" smtClean="0"/>
              <a:t/>
            </a:r>
            <a:br>
              <a:rPr lang="en-US" b="1" dirty="0" smtClean="0"/>
            </a:b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808550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Round #2 of TIPS</a:t>
            </a:r>
            <a:endParaRPr lang="en-US" dirty="0"/>
          </a:p>
        </p:txBody>
      </p:sp>
      <p:sp>
        <p:nvSpPr>
          <p:cNvPr id="3" name="Content Placeholder 2"/>
          <p:cNvSpPr>
            <a:spLocks noGrp="1"/>
          </p:cNvSpPr>
          <p:nvPr>
            <p:ph idx="1"/>
          </p:nvPr>
        </p:nvSpPr>
        <p:spPr/>
        <p:txBody>
          <a:bodyPr/>
          <a:lstStyle/>
          <a:p>
            <a:endParaRPr lang="en-US" dirty="0"/>
          </a:p>
          <a:p>
            <a:r>
              <a:rPr lang="en-US" dirty="0"/>
              <a:t>Vet students often maintain a façade of adjustment until blow up</a:t>
            </a:r>
          </a:p>
          <a:p>
            <a:endParaRPr lang="en-US" dirty="0"/>
          </a:p>
          <a:p>
            <a:r>
              <a:rPr lang="en-US" dirty="0"/>
              <a:t>Approaching a sleeping </a:t>
            </a:r>
            <a:r>
              <a:rPr lang="en-US" dirty="0" smtClean="0"/>
              <a:t>vet/Vet in hunker down mode (hat, headphones)</a:t>
            </a:r>
            <a:endParaRPr lang="en-US" dirty="0"/>
          </a:p>
          <a:p>
            <a:endParaRPr lang="en-US" dirty="0"/>
          </a:p>
          <a:p>
            <a:r>
              <a:rPr lang="en-US" dirty="0"/>
              <a:t>Family deploys/deployed</a:t>
            </a:r>
          </a:p>
        </p:txBody>
      </p:sp>
    </p:spTree>
    <p:extLst>
      <p:ext uri="{BB962C8B-B14F-4D97-AF65-F5344CB8AC3E}">
        <p14:creationId xmlns:p14="http://schemas.microsoft.com/office/powerpoint/2010/main" val="295755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9600" b="1" dirty="0"/>
              <a:t>2) Veterans bonding vs isolation from </a:t>
            </a:r>
            <a:r>
              <a:rPr lang="en-US" sz="9600" b="1" dirty="0" smtClean="0"/>
              <a:t>non-veterans</a:t>
            </a:r>
          </a:p>
          <a:p>
            <a:pPr marL="0" indent="0">
              <a:buNone/>
            </a:pPr>
            <a:endParaRPr lang="en-US" b="1" dirty="0" smtClean="0"/>
          </a:p>
          <a:p>
            <a:pPr marL="0" indent="0">
              <a:buNone/>
            </a:pPr>
            <a:endParaRPr lang="en-US" b="1" dirty="0" smtClean="0"/>
          </a:p>
          <a:p>
            <a:r>
              <a:rPr lang="en-US" sz="9600" b="1" dirty="0" smtClean="0">
                <a:ea typeface="Calibri"/>
                <a:cs typeface="Calibri"/>
              </a:rPr>
              <a:t>Vets are </a:t>
            </a:r>
            <a:r>
              <a:rPr lang="en-US" sz="9600" b="1" dirty="0">
                <a:ea typeface="Calibri"/>
                <a:cs typeface="Calibri"/>
              </a:rPr>
              <a:t>sometimes very skeptical or cautious about connecting with ‘general </a:t>
            </a:r>
            <a:r>
              <a:rPr lang="en-US" sz="9600" b="1" dirty="0" smtClean="0">
                <a:ea typeface="Calibri"/>
                <a:cs typeface="Calibri"/>
              </a:rPr>
              <a:t>population’: </a:t>
            </a:r>
            <a:r>
              <a:rPr lang="en-US" sz="9600" dirty="0">
                <a:ea typeface="Calibri"/>
                <a:cs typeface="Calibri"/>
              </a:rPr>
              <a:t>from political beliefs, from a feeling that civilians just can’t related, from a sense and judgment that younger / main population </a:t>
            </a:r>
            <a:r>
              <a:rPr lang="en-US" sz="9600" dirty="0" smtClean="0">
                <a:ea typeface="Calibri"/>
                <a:cs typeface="Calibri"/>
              </a:rPr>
              <a:t>are </a:t>
            </a:r>
            <a:r>
              <a:rPr lang="en-US" sz="9600" dirty="0">
                <a:ea typeface="Calibri"/>
                <a:cs typeface="Calibri"/>
              </a:rPr>
              <a:t>immature or have NO IDEA about what really matters in life.   </a:t>
            </a:r>
            <a:endParaRPr lang="en-US" sz="9600" dirty="0" smtClean="0">
              <a:ea typeface="Calibri"/>
              <a:cs typeface="Calibri"/>
            </a:endParaRPr>
          </a:p>
          <a:p>
            <a:r>
              <a:rPr lang="en-US" sz="9600" b="1" dirty="0" smtClean="0">
                <a:ea typeface="Calibri"/>
                <a:cs typeface="Calibri"/>
              </a:rPr>
              <a:t>Properly </a:t>
            </a:r>
            <a:r>
              <a:rPr lang="en-US" sz="9600" b="1" dirty="0">
                <a:ea typeface="Calibri"/>
                <a:cs typeface="Calibri"/>
              </a:rPr>
              <a:t>transitioned</a:t>
            </a:r>
            <a:r>
              <a:rPr lang="en-US" sz="9600" dirty="0">
                <a:ea typeface="Calibri"/>
                <a:cs typeface="Calibri"/>
              </a:rPr>
              <a:t>, military connected </a:t>
            </a:r>
            <a:r>
              <a:rPr lang="en-US" sz="9600" dirty="0" smtClean="0">
                <a:ea typeface="Calibri"/>
                <a:cs typeface="Calibri"/>
              </a:rPr>
              <a:t>employees </a:t>
            </a:r>
            <a:r>
              <a:rPr lang="en-US" sz="9600" dirty="0">
                <a:ea typeface="Calibri"/>
                <a:cs typeface="Calibri"/>
              </a:rPr>
              <a:t>adapt to their roles as students in the general population.  This is part of the goal </a:t>
            </a:r>
            <a:r>
              <a:rPr lang="en-US" sz="9600" dirty="0" smtClean="0">
                <a:ea typeface="Calibri"/>
                <a:cs typeface="Calibri"/>
              </a:rPr>
              <a:t>with diversity awareness for veterans: </a:t>
            </a:r>
            <a:r>
              <a:rPr lang="en-US" sz="9600" dirty="0">
                <a:ea typeface="Calibri"/>
                <a:cs typeface="Calibri"/>
              </a:rPr>
              <a:t>integration and transition to civilian mainstream roles.  That said, Green zones can help this transition happen when frustration, interpersonal conflict, and ‘not fitting in’ hit a boiling point</a:t>
            </a:r>
            <a:r>
              <a:rPr lang="en-US" sz="9600" dirty="0" smtClean="0"/>
              <a:t>)</a:t>
            </a:r>
          </a:p>
          <a:p>
            <a:pPr marL="0" indent="0">
              <a:buNone/>
            </a:pPr>
            <a:r>
              <a:rPr lang="en-US" sz="8000" b="1" dirty="0" smtClean="0"/>
              <a:t/>
            </a:r>
            <a:br>
              <a:rPr lang="en-US" sz="8000" b="1" dirty="0" smtClean="0"/>
            </a:br>
            <a:r>
              <a:rPr lang="en-US" b="1" dirty="0" smtClean="0"/>
              <a:t/>
            </a:r>
            <a:br>
              <a:rPr lang="en-US" b="1" dirty="0" smtClean="0"/>
            </a:b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207630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9600" b="1" dirty="0"/>
              <a:t>2) </a:t>
            </a:r>
            <a:r>
              <a:rPr lang="en-US" sz="7400" b="1" dirty="0"/>
              <a:t>Veterans bonding vs isolation from </a:t>
            </a:r>
            <a:r>
              <a:rPr lang="en-US" sz="7400" b="1" dirty="0" smtClean="0"/>
              <a:t>non-veterans</a:t>
            </a:r>
          </a:p>
          <a:p>
            <a:pPr marL="0" indent="0">
              <a:buNone/>
            </a:pPr>
            <a:endParaRPr lang="en-US" b="1" dirty="0" smtClean="0"/>
          </a:p>
          <a:p>
            <a:pPr marL="0" indent="0">
              <a:buNone/>
            </a:pPr>
            <a:endParaRPr lang="en-US" b="1" dirty="0" smtClean="0"/>
          </a:p>
          <a:p>
            <a:pPr marL="0" indent="0">
              <a:buNone/>
            </a:pPr>
            <a:endParaRPr lang="en-US" sz="5500" dirty="0" smtClean="0"/>
          </a:p>
          <a:p>
            <a:r>
              <a:rPr lang="en-US" sz="7200" b="1" dirty="0" smtClean="0"/>
              <a:t>Some </a:t>
            </a:r>
            <a:r>
              <a:rPr lang="en-US" sz="7200" b="1" dirty="0"/>
              <a:t>veterans want to leave their military experience behind</a:t>
            </a:r>
            <a:r>
              <a:rPr lang="en-US" sz="7200" dirty="0"/>
              <a:t>, while others live to share war stories and bond the way they did in the military. For some, the military represents everything that was righteous and family; others have lots more in common with civilian subcultures (for example, in personal experience, one mixed group of traditional/veteran students bonded thoroughly, based on shared opinions of Anime</a:t>
            </a:r>
            <a:r>
              <a:rPr lang="en-US" sz="5500" dirty="0"/>
              <a:t>). </a:t>
            </a:r>
          </a:p>
          <a:p>
            <a:pPr marL="0" indent="0">
              <a:buNone/>
            </a:pPr>
            <a:r>
              <a:rPr lang="en-US" sz="4500" b="1" dirty="0" smtClean="0"/>
              <a:t/>
            </a:r>
            <a:br>
              <a:rPr lang="en-US" sz="4500" b="1" dirty="0" smtClean="0"/>
            </a:br>
            <a:r>
              <a:rPr lang="en-US" b="1" dirty="0" smtClean="0"/>
              <a:t/>
            </a:r>
            <a:br>
              <a:rPr lang="en-US" b="1" dirty="0" smtClean="0"/>
            </a:br>
            <a:r>
              <a:rPr lang="en-US" b="1" dirty="0" smtClean="0"/>
              <a:t/>
            </a:r>
            <a:br>
              <a:rPr lang="en-US" b="1" dirty="0" smtClean="0"/>
            </a:b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980794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9600" b="1" dirty="0" smtClean="0"/>
              <a:t>3)Veterans </a:t>
            </a:r>
            <a:r>
              <a:rPr lang="en-US" sz="9600" b="1" dirty="0"/>
              <a:t>are ready to take over and lead groups and </a:t>
            </a:r>
            <a:r>
              <a:rPr lang="en-US" sz="9600" b="1" dirty="0" smtClean="0"/>
              <a:t>teams</a:t>
            </a:r>
          </a:p>
          <a:p>
            <a:pPr marL="0" indent="0">
              <a:buNone/>
            </a:pPr>
            <a:endParaRPr lang="en-US" sz="3800" b="1" dirty="0" smtClean="0"/>
          </a:p>
          <a:p>
            <a:pPr marL="0" indent="0">
              <a:buNone/>
            </a:pPr>
            <a:endParaRPr lang="en-US" sz="3800" b="1" dirty="0"/>
          </a:p>
          <a:p>
            <a:pPr marL="0" indent="0">
              <a:buNone/>
            </a:pPr>
            <a:r>
              <a:rPr lang="en-US" sz="8000" b="1" dirty="0"/>
              <a:t>In service, there’s always a ‘team leader</a:t>
            </a:r>
            <a:r>
              <a:rPr lang="en-US" sz="8000" dirty="0"/>
              <a:t>’ or squad leader or NCO or inspection that makes sure </a:t>
            </a:r>
            <a:r>
              <a:rPr lang="en-US" sz="8000" dirty="0" smtClean="0"/>
              <a:t>service members </a:t>
            </a:r>
            <a:r>
              <a:rPr lang="en-US" sz="8000" dirty="0"/>
              <a:t>are on the ball, on the job, and not neglectful of any step or duty required of them for their unit and/or mission. </a:t>
            </a:r>
            <a:r>
              <a:rPr lang="en-US" sz="8000" b="1" dirty="0"/>
              <a:t>Some </a:t>
            </a:r>
            <a:r>
              <a:rPr lang="en-US" sz="8000" b="1" dirty="0" smtClean="0"/>
              <a:t>veteran students </a:t>
            </a:r>
            <a:r>
              <a:rPr lang="en-US" sz="8000" b="1" dirty="0"/>
              <a:t>will rise up to this role</a:t>
            </a:r>
            <a:r>
              <a:rPr lang="en-US" sz="8000" dirty="0"/>
              <a:t> – especially if they actually led (squad or rank or duties/MOS) or had leadership training.  </a:t>
            </a:r>
            <a:endParaRPr lang="en-US" sz="8000" dirty="0" smtClean="0"/>
          </a:p>
          <a:p>
            <a:pPr marL="0" indent="0">
              <a:buNone/>
            </a:pPr>
            <a:endParaRPr lang="en-US" sz="8000" dirty="0" smtClean="0"/>
          </a:p>
          <a:p>
            <a:pPr marL="0" indent="0">
              <a:buNone/>
            </a:pPr>
            <a:r>
              <a:rPr lang="en-US" sz="8000" b="1" dirty="0" smtClean="0"/>
              <a:t>Some </a:t>
            </a:r>
            <a:r>
              <a:rPr lang="en-US" sz="8000" b="1" dirty="0"/>
              <a:t>will not</a:t>
            </a:r>
            <a:r>
              <a:rPr lang="en-US" sz="8000" dirty="0"/>
              <a:t>. Some can lose self sufficiency outside of the familiar regimented structure of the </a:t>
            </a:r>
            <a:r>
              <a:rPr lang="en-US" sz="8000" dirty="0" smtClean="0"/>
              <a:t>military. </a:t>
            </a:r>
            <a:r>
              <a:rPr lang="en-US" sz="8000" dirty="0"/>
              <a:t>Main take-away: those who had leadership roles, may be excellent leaders and organizers for group and collaboration work. Others will play their part. Others will resent leading especially if they see it as a result of self-identifying as a veteran. Mileage may vary. Hope, but don’t presume, that student veterans can and will successfully lead, manage, student </a:t>
            </a:r>
            <a:r>
              <a:rPr lang="en-US" sz="8000" dirty="0" smtClean="0"/>
              <a:t>groups</a:t>
            </a:r>
          </a:p>
          <a:p>
            <a:pPr marL="0" indent="0">
              <a:buNone/>
            </a:pPr>
            <a:endParaRPr lang="en-US" sz="8000" b="1" dirty="0"/>
          </a:p>
          <a:p>
            <a:pPr marL="0" indent="0">
              <a:buNone/>
            </a:pPr>
            <a:r>
              <a:rPr lang="en-US" sz="8000" b="1" dirty="0" smtClean="0"/>
              <a:t/>
            </a:r>
            <a:br>
              <a:rPr lang="en-US" sz="8000" b="1" dirty="0" smtClean="0"/>
            </a:br>
            <a:r>
              <a:rPr lang="en-US" b="1" dirty="0" smtClean="0"/>
              <a:t/>
            </a:r>
            <a:br>
              <a:rPr lang="en-US" b="1" dirty="0" smtClean="0"/>
            </a:b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399946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endParaRPr lang="en-US" dirty="0" smtClean="0"/>
          </a:p>
          <a:p>
            <a:pPr marL="0" indent="0">
              <a:buNone/>
            </a:pPr>
            <a:r>
              <a:rPr lang="en-US" sz="11200" b="1" dirty="0">
                <a:solidFill>
                  <a:srgbClr val="FF0000"/>
                </a:solidFill>
              </a:rPr>
              <a:t>4)IT’s NOT PTSD: IT’s Transition to a new mission – change in social status</a:t>
            </a:r>
          </a:p>
          <a:p>
            <a:pPr marL="0" indent="0">
              <a:buNone/>
            </a:pPr>
            <a:r>
              <a:rPr lang="en-US" sz="11200" dirty="0" smtClean="0"/>
              <a:t>Transition to a new mission – change in social status</a:t>
            </a:r>
          </a:p>
          <a:p>
            <a:r>
              <a:rPr lang="en-US" sz="8000" b="1" dirty="0" smtClean="0"/>
              <a:t>A </a:t>
            </a:r>
            <a:r>
              <a:rPr lang="en-US" sz="8000" b="1" dirty="0"/>
              <a:t>source of conflict and frustration comes from change in location, move, or family living situation reorganization</a:t>
            </a:r>
            <a:r>
              <a:rPr lang="en-US" sz="8000" b="1" dirty="0" smtClean="0"/>
              <a:t>: </a:t>
            </a:r>
            <a:br>
              <a:rPr lang="en-US" sz="8000" b="1" dirty="0" smtClean="0"/>
            </a:br>
            <a:endParaRPr lang="en-US" sz="8000" b="1" dirty="0"/>
          </a:p>
          <a:p>
            <a:r>
              <a:rPr lang="en-US" sz="7200" dirty="0"/>
              <a:t>“The geographic mobility that the military expects of active-duty families can be a source of both stress and excitement</a:t>
            </a:r>
            <a:r>
              <a:rPr lang="en-US" sz="7200" dirty="0" smtClean="0"/>
              <a:t>.  Active-duty </a:t>
            </a:r>
            <a:r>
              <a:rPr lang="en-US" sz="7200" dirty="0"/>
              <a:t>military personnel must move on average once every two to three years, </a:t>
            </a:r>
            <a:r>
              <a:rPr lang="en-US" sz="7200" dirty="0" smtClean="0"/>
              <a:t> meaning </a:t>
            </a:r>
            <a:r>
              <a:rPr lang="en-US" sz="7200" dirty="0"/>
              <a:t>that military </a:t>
            </a:r>
            <a:r>
              <a:rPr lang="en-US" sz="7200" dirty="0" smtClean="0"/>
              <a:t>families move </a:t>
            </a:r>
            <a:r>
              <a:rPr lang="en-US" sz="7200" dirty="0"/>
              <a:t>2.4 times as often as civilian families.” (AZ Coalition for Military Families</a:t>
            </a:r>
            <a:r>
              <a:rPr lang="en-US" sz="7200" dirty="0" smtClean="0"/>
              <a:t>). </a:t>
            </a:r>
            <a:r>
              <a:rPr lang="en-US" sz="7200" dirty="0"/>
              <a:t>New living quarters, new state application for schools, out of state status for dependents’ tuition and benefits, licenses, arrangements for child support, </a:t>
            </a:r>
            <a:r>
              <a:rPr lang="en-US" sz="7200" dirty="0" err="1"/>
              <a:t>etc</a:t>
            </a:r>
            <a:r>
              <a:rPr lang="en-US" sz="7200" dirty="0"/>
              <a:t> – Not PTSD. Definitely frustration that may manifest as exhaustion or anger as veterans transition to </a:t>
            </a:r>
            <a:r>
              <a:rPr lang="en-US" sz="7200" dirty="0" smtClean="0"/>
              <a:t>career/work.</a:t>
            </a:r>
          </a:p>
          <a:p>
            <a:endParaRPr lang="en-US" sz="7200" dirty="0" smtClean="0"/>
          </a:p>
          <a:p>
            <a:r>
              <a:rPr lang="en-US" sz="6400" dirty="0" smtClean="0"/>
              <a:t>The </a:t>
            </a:r>
            <a:r>
              <a:rPr lang="en-US" sz="6400" dirty="0"/>
              <a:t>Arizona Coalition for Military Families is a public/private partnership focused on building Arizona's statewide capacity to care for and support all service members, veterans, their families and communities. </a:t>
            </a:r>
            <a:endParaRPr lang="en-US" sz="6400"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265493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endParaRPr lang="en-US" dirty="0" smtClean="0"/>
          </a:p>
          <a:p>
            <a:pPr marL="0" indent="0">
              <a:buNone/>
            </a:pPr>
            <a:r>
              <a:rPr lang="en-US" sz="11200" b="1" dirty="0" smtClean="0">
                <a:solidFill>
                  <a:srgbClr val="FF0000"/>
                </a:solidFill>
              </a:rPr>
              <a:t>4)IT’s NOT PTSD: IT’s Transition to a new mission – change in social status</a:t>
            </a:r>
          </a:p>
          <a:p>
            <a:r>
              <a:rPr lang="en-US" sz="8000" b="1" dirty="0"/>
              <a:t>Change in social status and structure/routine </a:t>
            </a:r>
            <a:r>
              <a:rPr lang="en-US" sz="8000" b="1" dirty="0" smtClean="0"/>
              <a:t>disruptions becomes </a:t>
            </a:r>
            <a:r>
              <a:rPr lang="en-US" sz="8000" b="1" dirty="0"/>
              <a:t>frustration as a transition byproduct</a:t>
            </a:r>
            <a:r>
              <a:rPr lang="en-US" sz="8000" dirty="0"/>
              <a:t>: Transition leading to social status reset</a:t>
            </a:r>
            <a:r>
              <a:rPr lang="en-US" sz="8000" dirty="0" smtClean="0"/>
              <a:t>, after </a:t>
            </a:r>
            <a:r>
              <a:rPr lang="en-US" sz="8000" dirty="0"/>
              <a:t>so much time physically and socially apart, can be the root of many problems in the workplace, </a:t>
            </a:r>
            <a:r>
              <a:rPr lang="en-US" sz="8000" dirty="0" smtClean="0"/>
              <a:t>including fitting </a:t>
            </a:r>
            <a:r>
              <a:rPr lang="en-US" sz="8000" dirty="0"/>
              <a:t>in, concentrating, taking job/customer service as high priority: “Vet return to entry level as civilian after achievement in the service</a:t>
            </a:r>
            <a:r>
              <a:rPr lang="en-US" sz="8000" dirty="0" smtClean="0"/>
              <a:t>…”</a:t>
            </a:r>
          </a:p>
          <a:p>
            <a:endParaRPr lang="en-US" sz="4500" dirty="0"/>
          </a:p>
          <a:p>
            <a:r>
              <a:rPr lang="en-US" sz="9600" b="1" dirty="0"/>
              <a:t>WHY?</a:t>
            </a:r>
            <a:endParaRPr lang="en-US" sz="9600" dirty="0"/>
          </a:p>
          <a:p>
            <a:r>
              <a:rPr lang="en-US" sz="7200" dirty="0" smtClean="0"/>
              <a:t>A)Injured </a:t>
            </a:r>
            <a:r>
              <a:rPr lang="en-US" sz="7200" dirty="0"/>
              <a:t>don’t get to separate and say good bye to their battle buddies and military families.</a:t>
            </a:r>
          </a:p>
          <a:p>
            <a:r>
              <a:rPr lang="en-US" sz="7200" dirty="0" smtClean="0"/>
              <a:t>B)…Family </a:t>
            </a:r>
            <a:r>
              <a:rPr lang="en-US" sz="7200" dirty="0"/>
              <a:t>was functional without vet: suddenly vet is back home and his ways have to change to ‘fit’ in </a:t>
            </a:r>
            <a:r>
              <a:rPr lang="en-US" sz="7200" dirty="0" smtClean="0"/>
              <a:t>as ‘</a:t>
            </a:r>
            <a:r>
              <a:rPr lang="en-US" sz="7200" dirty="0"/>
              <a:t>roomie’ for family… don’t know their place in family 2.0”7 Once returned, family always represent </a:t>
            </a:r>
            <a:r>
              <a:rPr lang="en-US" sz="7200" dirty="0" smtClean="0"/>
              <a:t>a commitment </a:t>
            </a:r>
            <a:r>
              <a:rPr lang="en-US" sz="7200" dirty="0"/>
              <a:t>that comes first: kids, sickness, dependents, fights, satellite roles and interplay </a:t>
            </a:r>
            <a:r>
              <a:rPr lang="en-US" sz="7200" dirty="0" smtClean="0"/>
              <a:t>between everyone’s </a:t>
            </a:r>
            <a:r>
              <a:rPr lang="en-US" sz="7200" dirty="0"/>
              <a:t>roles and personalities. </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4237334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Round #3 of TIPS</a:t>
            </a:r>
            <a:endParaRPr lang="en-US" dirty="0"/>
          </a:p>
        </p:txBody>
      </p:sp>
      <p:sp>
        <p:nvSpPr>
          <p:cNvPr id="3" name="Content Placeholder 2"/>
          <p:cNvSpPr>
            <a:spLocks noGrp="1"/>
          </p:cNvSpPr>
          <p:nvPr>
            <p:ph idx="1"/>
          </p:nvPr>
        </p:nvSpPr>
        <p:spPr/>
        <p:txBody>
          <a:bodyPr>
            <a:normAutofit fontScale="92500"/>
          </a:bodyPr>
          <a:lstStyle/>
          <a:p>
            <a:r>
              <a:rPr lang="en-US" dirty="0"/>
              <a:t>Easy fixes for student vet success: </a:t>
            </a:r>
            <a:r>
              <a:rPr lang="en-US" dirty="0" smtClean="0"/>
              <a:t>Checklists! </a:t>
            </a:r>
            <a:r>
              <a:rPr lang="en-US" dirty="0"/>
              <a:t>sample topics, example HW from previous semester or walk through on </a:t>
            </a:r>
            <a:r>
              <a:rPr lang="en-US" dirty="0" err="1"/>
              <a:t>youtube</a:t>
            </a:r>
            <a:r>
              <a:rPr lang="en-US" dirty="0"/>
              <a:t> **</a:t>
            </a:r>
          </a:p>
          <a:p>
            <a:r>
              <a:rPr lang="en-US" dirty="0" smtClean="0"/>
              <a:t>Not just ‘support </a:t>
            </a:r>
            <a:r>
              <a:rPr lang="en-US" dirty="0"/>
              <a:t>services</a:t>
            </a:r>
            <a:r>
              <a:rPr lang="en-US" dirty="0" smtClean="0"/>
              <a:t>’: add ‘how to’</a:t>
            </a:r>
          </a:p>
          <a:p>
            <a:r>
              <a:rPr lang="en-US" dirty="0" smtClean="0"/>
              <a:t>no </a:t>
            </a:r>
            <a:r>
              <a:rPr lang="en-US" dirty="0"/>
              <a:t>career ‘major’ exploration: </a:t>
            </a:r>
            <a:r>
              <a:rPr lang="en-US" sz="2400" dirty="0"/>
              <a:t>whatever major was ‘marketed’ to them in the general field (what’s diff between computer science and IT certificate or major?) is what they may declare and start courses towards. Many veterans are especially out of the loop because they were not attending career days and similar ‘high school to college’ orienteering activities</a:t>
            </a:r>
            <a:r>
              <a:rPr lang="en-US" dirty="0"/>
              <a: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3789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AGENDA </a:t>
            </a:r>
            <a:r>
              <a:rPr lang="en-US" sz="3200" dirty="0" smtClean="0"/>
              <a:t>(2.5 hrs)</a:t>
            </a:r>
            <a:endParaRPr lang="en-US" sz="3200" dirty="0"/>
          </a:p>
        </p:txBody>
      </p:sp>
      <p:sp>
        <p:nvSpPr>
          <p:cNvPr id="3" name="Content Placeholder 2"/>
          <p:cNvSpPr>
            <a:spLocks noGrp="1"/>
          </p:cNvSpPr>
          <p:nvPr>
            <p:ph idx="1"/>
          </p:nvPr>
        </p:nvSpPr>
        <p:spPr>
          <a:xfrm>
            <a:off x="304800" y="914400"/>
            <a:ext cx="8839200" cy="6324600"/>
          </a:xfrm>
        </p:spPr>
        <p:txBody>
          <a:bodyPr>
            <a:normAutofit fontScale="47500" lnSpcReduction="20000"/>
          </a:bodyPr>
          <a:lstStyle/>
          <a:p>
            <a:pPr marL="0" indent="0">
              <a:buNone/>
            </a:pPr>
            <a:r>
              <a:rPr lang="en-US" sz="6200" b="1" dirty="0" smtClean="0"/>
              <a:t>2:40pm-3:15pm </a:t>
            </a:r>
            <a:r>
              <a:rPr lang="en-US" sz="6200" dirty="0" smtClean="0"/>
              <a:t> Role of Veteran Services &amp; A Student Veteran</a:t>
            </a:r>
            <a:br>
              <a:rPr lang="en-US" sz="6200" dirty="0" smtClean="0"/>
            </a:br>
            <a:r>
              <a:rPr lang="en-US" sz="6200" dirty="0" smtClean="0"/>
              <a:t>      </a:t>
            </a:r>
            <a:r>
              <a:rPr lang="en-US" sz="5100" dirty="0" smtClean="0"/>
              <a:t>Biggest wish, biggest problem, thing they wish others knew </a:t>
            </a:r>
          </a:p>
          <a:p>
            <a:pPr marL="0" indent="0">
              <a:buNone/>
            </a:pPr>
            <a:r>
              <a:rPr lang="en-US" sz="5100" dirty="0" smtClean="0"/>
              <a:t>        Walk-through: Scenario: triggered incident</a:t>
            </a:r>
            <a:br>
              <a:rPr lang="en-US" sz="5100" dirty="0" smtClean="0"/>
            </a:br>
            <a:r>
              <a:rPr lang="en-US" sz="5100" b="1" dirty="0" smtClean="0"/>
              <a:t> 3pm    </a:t>
            </a:r>
            <a:r>
              <a:rPr lang="en-US" sz="5100" dirty="0" smtClean="0"/>
              <a:t>Q&amp;A</a:t>
            </a:r>
          </a:p>
          <a:p>
            <a:pPr marL="0" indent="0">
              <a:buNone/>
            </a:pPr>
            <a:endParaRPr lang="en-US" sz="6200" b="1" dirty="0" smtClean="0">
              <a:solidFill>
                <a:srgbClr val="FF0000"/>
              </a:solidFill>
            </a:endParaRPr>
          </a:p>
          <a:p>
            <a:pPr marL="0" indent="0">
              <a:buNone/>
            </a:pPr>
            <a:r>
              <a:rPr lang="en-US" sz="6200" b="1" dirty="0" smtClean="0">
                <a:solidFill>
                  <a:srgbClr val="FF0000"/>
                </a:solidFill>
              </a:rPr>
              <a:t>3:15-3:25: Active Learning: 3 scenarios: </a:t>
            </a:r>
            <a:r>
              <a:rPr lang="en-US" sz="4200" b="1" dirty="0" smtClean="0">
                <a:solidFill>
                  <a:srgbClr val="FF0000"/>
                </a:solidFill>
              </a:rPr>
              <a:t>Groups for 10 min</a:t>
            </a:r>
            <a:r>
              <a:rPr lang="en-US" sz="6200" b="1" dirty="0" smtClean="0">
                <a:solidFill>
                  <a:srgbClr val="FF0000"/>
                </a:solidFill>
              </a:rPr>
              <a:t/>
            </a:r>
            <a:br>
              <a:rPr lang="en-US" sz="6200" b="1" dirty="0" smtClean="0">
                <a:solidFill>
                  <a:srgbClr val="FF0000"/>
                </a:solidFill>
              </a:rPr>
            </a:br>
            <a:r>
              <a:rPr lang="en-US" sz="6200" b="1" dirty="0" smtClean="0">
                <a:solidFill>
                  <a:srgbClr val="FF0000"/>
                </a:solidFill>
              </a:rPr>
              <a:t/>
            </a:r>
            <a:br>
              <a:rPr lang="en-US" sz="6200" b="1" dirty="0" smtClean="0">
                <a:solidFill>
                  <a:srgbClr val="FF0000"/>
                </a:solidFill>
              </a:rPr>
            </a:br>
            <a:r>
              <a:rPr lang="en-US" sz="6200" b="1" dirty="0" smtClean="0">
                <a:solidFill>
                  <a:srgbClr val="FF0000"/>
                </a:solidFill>
              </a:rPr>
              <a:t>3:25: GROUP Discuss scenarios of 3: for solutions</a:t>
            </a:r>
            <a:r>
              <a:rPr lang="en-US" sz="5000" b="1" dirty="0" smtClean="0">
                <a:solidFill>
                  <a:srgbClr val="FF0000"/>
                </a:solidFill>
              </a:rPr>
              <a:t/>
            </a:r>
            <a:br>
              <a:rPr lang="en-US" sz="5000" b="1" dirty="0" smtClean="0">
                <a:solidFill>
                  <a:srgbClr val="FF0000"/>
                </a:solidFill>
              </a:rPr>
            </a:br>
            <a:r>
              <a:rPr lang="en-US" sz="5000" b="1" dirty="0" smtClean="0">
                <a:solidFill>
                  <a:srgbClr val="FF0000"/>
                </a:solidFill>
              </a:rPr>
              <a:t/>
            </a:r>
            <a:br>
              <a:rPr lang="en-US" sz="5000" b="1" dirty="0" smtClean="0">
                <a:solidFill>
                  <a:srgbClr val="FF0000"/>
                </a:solidFill>
              </a:rPr>
            </a:br>
            <a:r>
              <a:rPr lang="en-US" sz="5000" b="1" dirty="0" smtClean="0">
                <a:solidFill>
                  <a:srgbClr val="FF0000"/>
                </a:solidFill>
              </a:rPr>
              <a:t>3:50 CLOSE UP: </a:t>
            </a:r>
            <a:r>
              <a:rPr lang="en-US" sz="5000" b="1" dirty="0" err="1" smtClean="0">
                <a:solidFill>
                  <a:srgbClr val="FF0000"/>
                </a:solidFill>
              </a:rPr>
              <a:t>Evals</a:t>
            </a:r>
            <a:r>
              <a:rPr lang="en-US" sz="5000" b="1" dirty="0" smtClean="0">
                <a:solidFill>
                  <a:srgbClr val="FF0000"/>
                </a:solidFill>
              </a:rPr>
              <a:t>, </a:t>
            </a:r>
            <a:r>
              <a:rPr lang="en-US" sz="5000" b="1" dirty="0" err="1" smtClean="0">
                <a:solidFill>
                  <a:srgbClr val="FF0000"/>
                </a:solidFill>
              </a:rPr>
              <a:t>Assessement</a:t>
            </a:r>
            <a:r>
              <a:rPr lang="en-US" sz="5000" b="1" dirty="0" smtClean="0">
                <a:solidFill>
                  <a:srgbClr val="FF0000"/>
                </a:solidFill>
              </a:rPr>
              <a:t> (Reflections)</a:t>
            </a:r>
            <a:br>
              <a:rPr lang="en-US" sz="5000" b="1" dirty="0" smtClean="0">
                <a:solidFill>
                  <a:srgbClr val="FF0000"/>
                </a:solidFill>
              </a:rPr>
            </a:br>
            <a:endParaRPr lang="en-US" sz="5000" b="1" dirty="0" smtClean="0">
              <a:solidFill>
                <a:srgbClr val="FF0000"/>
              </a:solidFill>
            </a:endParaRPr>
          </a:p>
          <a:p>
            <a:pPr marL="0" indent="0">
              <a:buNone/>
            </a:pPr>
            <a:endParaRPr lang="en-US" b="1" dirty="0" smtClean="0">
              <a:solidFill>
                <a:srgbClr val="FF0000"/>
              </a:solidFill>
            </a:endParaRPr>
          </a:p>
          <a:p>
            <a:pPr marL="0" indent="0">
              <a:buNone/>
            </a:pP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t> </a:t>
            </a:r>
            <a:br>
              <a:rPr lang="en-US" b="1" dirty="0" smtClean="0"/>
            </a:br>
            <a:endParaRPr lang="en-US" dirty="0" smtClean="0"/>
          </a:p>
        </p:txBody>
      </p:sp>
    </p:spTree>
    <p:extLst>
      <p:ext uri="{BB962C8B-B14F-4D97-AF65-F5344CB8AC3E}">
        <p14:creationId xmlns:p14="http://schemas.microsoft.com/office/powerpoint/2010/main" val="8860154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Veterans</a:t>
            </a:r>
            <a:endParaRPr lang="en-US" dirty="0"/>
          </a:p>
        </p:txBody>
      </p:sp>
      <p:sp>
        <p:nvSpPr>
          <p:cNvPr id="3" name="Content Placeholder 2"/>
          <p:cNvSpPr>
            <a:spLocks noGrp="1"/>
          </p:cNvSpPr>
          <p:nvPr>
            <p:ph idx="1"/>
          </p:nvPr>
        </p:nvSpPr>
        <p:spPr>
          <a:xfrm>
            <a:off x="457200" y="1600200"/>
            <a:ext cx="8229600" cy="4953000"/>
          </a:xfrm>
        </p:spPr>
        <p:txBody>
          <a:bodyPr>
            <a:normAutofit fontScale="32500" lnSpcReduction="20000"/>
          </a:bodyPr>
          <a:lstStyle/>
          <a:p>
            <a:pPr marL="0" indent="0">
              <a:buNone/>
            </a:pPr>
            <a:endParaRPr lang="en-US" dirty="0" smtClean="0"/>
          </a:p>
          <a:p>
            <a:pPr marL="0" indent="0">
              <a:buNone/>
            </a:pPr>
            <a:r>
              <a:rPr lang="en-US" sz="7400" b="1" dirty="0"/>
              <a:t>6</a:t>
            </a:r>
            <a:r>
              <a:rPr lang="en-US" sz="7400" b="1" dirty="0" smtClean="0"/>
              <a:t>) If they don’t buy into value of college….Cheating, honor codes, Plagiarism</a:t>
            </a:r>
            <a:r>
              <a:rPr lang="en-US" sz="5300" b="1" dirty="0"/>
              <a:t/>
            </a:r>
            <a:br>
              <a:rPr lang="en-US" sz="5300" b="1" dirty="0"/>
            </a:br>
            <a:r>
              <a:rPr lang="en-US" sz="5300" dirty="0"/>
              <a:t> </a:t>
            </a:r>
          </a:p>
          <a:p>
            <a:r>
              <a:rPr lang="en-US" sz="5200" b="1" dirty="0"/>
              <a:t>Desperation/”The Patriot Card”: </a:t>
            </a:r>
            <a:r>
              <a:rPr lang="en-US" sz="5200" dirty="0"/>
              <a:t>Occasionally as faculty you’ll have a student veteran ask for exception and privilege – they served, their schedule was disrupted because of government duty, can they have a break “after putting their heads on the line in service to the country who’s academic freedoms we all enjoy”. Not common, but not rare. Can irritate the life out of other student veterans who see this happen.  Here </a:t>
            </a:r>
            <a:r>
              <a:rPr lang="en-US" sz="5200" dirty="0" smtClean="0"/>
              <a:t>is where </a:t>
            </a:r>
            <a:r>
              <a:rPr lang="en-US" sz="5200" dirty="0"/>
              <a:t>accommodation, not exception, makes all the difference. </a:t>
            </a:r>
            <a:endParaRPr lang="en-US" sz="5200" dirty="0" smtClean="0"/>
          </a:p>
          <a:p>
            <a:endParaRPr lang="en-US" sz="5200" dirty="0" smtClean="0"/>
          </a:p>
          <a:p>
            <a:r>
              <a:rPr lang="en-US" sz="5200" dirty="0" smtClean="0"/>
              <a:t>You </a:t>
            </a:r>
            <a:r>
              <a:rPr lang="en-US" sz="5200" b="1" dirty="0"/>
              <a:t>should accommodate </a:t>
            </a:r>
            <a:r>
              <a:rPr lang="en-US" sz="5200" b="1" dirty="0" smtClean="0"/>
              <a:t>(not Exceptions) </a:t>
            </a:r>
            <a:r>
              <a:rPr lang="en-US" sz="5200" dirty="0" smtClean="0"/>
              <a:t>situations that happen </a:t>
            </a:r>
            <a:r>
              <a:rPr lang="en-US" sz="5200" dirty="0"/>
              <a:t>regarding scheduling, VA appointments, </a:t>
            </a:r>
            <a:r>
              <a:rPr lang="en-US" sz="5200" dirty="0" smtClean="0"/>
              <a:t>deployments (by law/handbook!), </a:t>
            </a:r>
            <a:r>
              <a:rPr lang="en-US" sz="5200" dirty="0"/>
              <a:t>PTSD or medical incidents (changes </a:t>
            </a:r>
            <a:r>
              <a:rPr lang="en-US" sz="5200" dirty="0" smtClean="0"/>
              <a:t>of medication</a:t>
            </a:r>
            <a:r>
              <a:rPr lang="en-US" sz="5200" dirty="0"/>
              <a:t>, triggers, </a:t>
            </a:r>
            <a:r>
              <a:rPr lang="en-US" sz="5200" dirty="0" err="1"/>
              <a:t>etc</a:t>
            </a:r>
            <a:r>
              <a:rPr lang="en-US" sz="5200" dirty="0"/>
              <a:t>), anniversaries and intense or sudden events requiring their leave or absence </a:t>
            </a:r>
            <a:r>
              <a:rPr lang="en-US" sz="5200" dirty="0" smtClean="0"/>
              <a:t>or</a:t>
            </a:r>
            <a:br>
              <a:rPr lang="en-US" sz="5200" dirty="0" smtClean="0"/>
            </a:br>
            <a:endParaRPr lang="en-US" sz="5200" dirty="0"/>
          </a:p>
          <a:p>
            <a:r>
              <a:rPr lang="en-US" sz="5200" b="1" dirty="0" smtClean="0"/>
              <a:t>For consideration</a:t>
            </a:r>
            <a:r>
              <a:rPr lang="en-US" sz="5200" dirty="0" smtClean="0"/>
              <a:t>: A </a:t>
            </a:r>
            <a:r>
              <a:rPr lang="en-US" sz="5200" dirty="0"/>
              <a:t>deadline re-negotiation request (for example, pending unit activation during exam week or the call about </a:t>
            </a:r>
            <a:r>
              <a:rPr lang="en-US" sz="5200" dirty="0" smtClean="0"/>
              <a:t>a casualty </a:t>
            </a:r>
            <a:r>
              <a:rPr lang="en-US" sz="5200" dirty="0"/>
              <a:t>of a still active member during a ‘no phones on’ class). </a:t>
            </a:r>
            <a:endParaRPr lang="en-US" sz="5200" dirty="0" smtClean="0"/>
          </a:p>
          <a:p>
            <a:endParaRPr lang="en-US" sz="5200" dirty="0"/>
          </a:p>
          <a:p>
            <a:r>
              <a:rPr lang="en-US" sz="5200" b="1" dirty="0" smtClean="0"/>
              <a:t>Your </a:t>
            </a:r>
            <a:r>
              <a:rPr lang="en-US" sz="5200" b="1" dirty="0"/>
              <a:t>syllabus </a:t>
            </a:r>
            <a:r>
              <a:rPr lang="en-US" sz="5200" b="1" dirty="0" smtClean="0"/>
              <a:t>IS CONTRACT:  should </a:t>
            </a:r>
            <a:r>
              <a:rPr lang="en-US" sz="5200" b="1" dirty="0"/>
              <a:t>cover the </a:t>
            </a:r>
            <a:r>
              <a:rPr lang="en-US" sz="5200" b="1" dirty="0" smtClean="0"/>
              <a:t>expectations for </a:t>
            </a:r>
            <a:r>
              <a:rPr lang="en-US" sz="5200" b="1" dirty="0"/>
              <a:t>accommodation</a:t>
            </a:r>
            <a:r>
              <a:rPr lang="en-US" sz="5200" dirty="0" smtClean="0"/>
              <a:t>.</a:t>
            </a:r>
            <a:endParaRPr lang="en-US" sz="5200" dirty="0"/>
          </a:p>
          <a:p>
            <a:endParaRPr lang="en-US" sz="8000" dirty="0" smtClean="0"/>
          </a:p>
          <a:p>
            <a:pPr marL="0" indent="0">
              <a:buNone/>
            </a:pPr>
            <a:endParaRPr lang="en-US" sz="4500" dirty="0"/>
          </a:p>
          <a:p>
            <a:pPr marL="0" indent="0">
              <a:buNone/>
            </a:pPr>
            <a:endParaRPr lang="en-US" sz="4500"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264748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min Break</a:t>
            </a:r>
            <a:endParaRPr lang="en-US" dirty="0"/>
          </a:p>
        </p:txBody>
      </p:sp>
      <p:sp>
        <p:nvSpPr>
          <p:cNvPr id="3" name="Content Placeholder 2"/>
          <p:cNvSpPr>
            <a:spLocks noGrp="1"/>
          </p:cNvSpPr>
          <p:nvPr>
            <p:ph idx="1"/>
          </p:nvPr>
        </p:nvSpPr>
        <p:spPr/>
        <p:txBody>
          <a:bodyPr>
            <a:normAutofit/>
          </a:bodyPr>
          <a:lstStyle/>
          <a:p>
            <a:r>
              <a:rPr lang="en-US" dirty="0" smtClean="0"/>
              <a:t>After break:</a:t>
            </a:r>
            <a:br>
              <a:rPr lang="en-US" dirty="0" smtClean="0"/>
            </a:br>
            <a:r>
              <a:rPr lang="en-US" dirty="0" smtClean="0"/>
              <a:t>1)A. Olivas</a:t>
            </a:r>
            <a:br>
              <a:rPr lang="en-US" dirty="0" smtClean="0"/>
            </a:br>
            <a:r>
              <a:rPr lang="en-US" dirty="0" smtClean="0"/>
              <a:t>2) Q&amp;A and </a:t>
            </a:r>
            <a:r>
              <a:rPr lang="en-US" b="1" dirty="0" smtClean="0"/>
              <a:t>vitals </a:t>
            </a:r>
            <a:r>
              <a:rPr lang="en-US" dirty="0" smtClean="0"/>
              <a:t>viewpoint from:</a:t>
            </a:r>
            <a:br>
              <a:rPr lang="en-US" dirty="0" smtClean="0"/>
            </a:br>
            <a:r>
              <a:rPr lang="en-US" dirty="0" smtClean="0"/>
              <a:t>Veteran Services</a:t>
            </a:r>
            <a:br>
              <a:rPr lang="en-US" dirty="0" smtClean="0"/>
            </a:br>
            <a:r>
              <a:rPr lang="en-US" dirty="0" smtClean="0"/>
              <a:t>Student Veteran</a:t>
            </a:r>
          </a:p>
          <a:p>
            <a:r>
              <a:rPr lang="en-US" dirty="0" smtClean="0"/>
              <a:t>3)No more lecturing!  Group work! 3 Scenarios</a:t>
            </a:r>
            <a:endParaRPr lang="en-US" dirty="0"/>
          </a:p>
        </p:txBody>
      </p:sp>
    </p:spTree>
    <p:extLst>
      <p:ext uri="{BB962C8B-B14F-4D97-AF65-F5344CB8AC3E}">
        <p14:creationId xmlns:p14="http://schemas.microsoft.com/office/powerpoint/2010/main" val="645399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000" b="1" dirty="0" smtClean="0"/>
              <a:t>Intros &amp; Role of Veteran Services &amp; A  </a:t>
            </a:r>
            <a:br>
              <a:rPr lang="en-US" sz="4000" b="1" dirty="0" smtClean="0"/>
            </a:br>
            <a:r>
              <a:rPr lang="en-US" sz="4000" b="1" dirty="0" smtClean="0"/>
              <a:t>       Student Veteran</a:t>
            </a:r>
            <a:br>
              <a:rPr lang="en-US" sz="4000" b="1" dirty="0" smtClean="0"/>
            </a:br>
            <a:r>
              <a:rPr lang="en-US" sz="4000" b="1" dirty="0" smtClean="0"/>
              <a:t>      </a:t>
            </a:r>
            <a:r>
              <a:rPr lang="en-US" sz="2400" dirty="0" smtClean="0"/>
              <a:t>Biggest wish, biggest problem, thing they wish others knew </a:t>
            </a:r>
          </a:p>
          <a:p>
            <a:pPr marL="0" indent="0">
              <a:buNone/>
            </a:pPr>
            <a:r>
              <a:rPr lang="en-US" sz="2400" dirty="0" smtClean="0"/>
              <a:t>          Walk-through: Scenario: triggered incident</a:t>
            </a:r>
            <a:br>
              <a:rPr lang="en-US" sz="2400" dirty="0" smtClean="0"/>
            </a:br>
            <a:r>
              <a:rPr lang="en-US" sz="2400" dirty="0" smtClean="0"/>
              <a:t> 3pm    Q&amp;A</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6433184"/>
              </p:ext>
            </p:extLst>
          </p:nvPr>
        </p:nvGraphicFramePr>
        <p:xfrm>
          <a:off x="457200" y="37973"/>
          <a:ext cx="8305800" cy="6829552"/>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chemeClr val="lt1"/>
                          </a:solidFill>
                          <a:effectLst/>
                          <a:latin typeface="+mn-lt"/>
                          <a:ea typeface="+mn-ea"/>
                          <a:cs typeface="+mn-cs"/>
                        </a:rPr>
                        <a:t>SCENARIO: A phone ringtone sounds that samples a gun and veteran goes under the table and pulls down a student next to him/her, as well, to ‘safety’ .  Veteran student freezes and other students are looking on strangely and veteran emerges embarrassed. You are instructor, in vicinity of incident.  What do you do?.</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973779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GROUP ACTIVITY:</a:t>
            </a:r>
            <a:br>
              <a:rPr lang="en-US" dirty="0" smtClean="0"/>
            </a:br>
            <a:r>
              <a:rPr lang="en-US" dirty="0" smtClean="0"/>
              <a:t>Groups </a:t>
            </a:r>
          </a:p>
          <a:p>
            <a:r>
              <a:rPr lang="en-US" dirty="0" smtClean="0"/>
              <a:t>3 SCENARIOS</a:t>
            </a:r>
          </a:p>
          <a:p>
            <a:r>
              <a:rPr lang="en-US" dirty="0" smtClean="0"/>
              <a:t>Take 10 min for sheet</a:t>
            </a:r>
          </a:p>
          <a:p>
            <a:r>
              <a:rPr lang="en-US" dirty="0" smtClean="0"/>
              <a:t>We’ll group share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32966"/>
              </p:ext>
            </p:extLst>
          </p:nvPr>
        </p:nvGraphicFramePr>
        <p:xfrm>
          <a:off x="457200" y="37973"/>
          <a:ext cx="8305800" cy="6248400"/>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rgbClr val="FF0000"/>
                          </a:solidFill>
                          <a:effectLst/>
                          <a:latin typeface="+mn-lt"/>
                          <a:ea typeface="+mn-ea"/>
                          <a:cs typeface="+mn-cs"/>
                        </a:rPr>
                        <a:t>SCENARIO</a:t>
                      </a:r>
                      <a:r>
                        <a:rPr lang="en-US" sz="2400" b="1" kern="1200" dirty="0" smtClean="0">
                          <a:solidFill>
                            <a:schemeClr val="lt1"/>
                          </a:solidFill>
                          <a:effectLst/>
                          <a:latin typeface="+mn-lt"/>
                          <a:ea typeface="+mn-ea"/>
                          <a:cs typeface="+mn-cs"/>
                        </a:rPr>
                        <a:t> </a:t>
                      </a:r>
                      <a:r>
                        <a:rPr lang="en-US" sz="2400" dirty="0" smtClean="0">
                          <a:effectLst/>
                          <a:latin typeface="+mn-lt"/>
                          <a:ea typeface="Calibri"/>
                          <a:cs typeface="Calibri"/>
                        </a:rPr>
                        <a:t>: A fellow female instructor complains that a veteran student is undermining her authority and using sexist and non-workplace appropriate language with other students.</a:t>
                      </a:r>
                      <a:endParaRPr lang="en-US" sz="2400" b="1" kern="1200" dirty="0" smtClean="0">
                        <a:solidFill>
                          <a:schemeClr val="lt1"/>
                        </a:solidFill>
                        <a:effectLst/>
                        <a:latin typeface="+mn-lt"/>
                        <a:ea typeface="+mn-ea"/>
                        <a:cs typeface="+mn-cs"/>
                      </a:endParaRP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29073064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614224"/>
              </p:ext>
            </p:extLst>
          </p:nvPr>
        </p:nvGraphicFramePr>
        <p:xfrm>
          <a:off x="457200" y="37973"/>
          <a:ext cx="8305800" cy="6248400"/>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rgbClr val="FF0000"/>
                          </a:solidFill>
                          <a:effectLst/>
                          <a:latin typeface="+mn-lt"/>
                          <a:ea typeface="+mn-ea"/>
                          <a:cs typeface="+mn-cs"/>
                        </a:rPr>
                        <a:t>SCENARIO</a:t>
                      </a:r>
                      <a:r>
                        <a:rPr lang="en-US" sz="2400" b="1" kern="1200" dirty="0" smtClean="0">
                          <a:solidFill>
                            <a:schemeClr val="lt1"/>
                          </a:solidFill>
                          <a:effectLst/>
                          <a:latin typeface="+mn-lt"/>
                          <a:ea typeface="+mn-ea"/>
                          <a:cs typeface="+mn-cs"/>
                        </a:rPr>
                        <a:t> </a:t>
                      </a:r>
                      <a:r>
                        <a:rPr lang="en-US" sz="2400" dirty="0" smtClean="0">
                          <a:effectLst/>
                          <a:latin typeface="+mn-lt"/>
                          <a:ea typeface="Calibri"/>
                          <a:cs typeface="Calibri"/>
                        </a:rPr>
                        <a:t>: A student or fellow employee says they are worried about a student veteran being at risk for suicide.  They have a ‘feeling’ but don’t have any evidence.  What do you do</a:t>
                      </a:r>
                      <a:r>
                        <a:rPr lang="en-US" sz="2400" b="1" kern="1200" dirty="0" smtClean="0">
                          <a:solidFill>
                            <a:schemeClr val="lt1"/>
                          </a:solidFill>
                          <a:effectLst/>
                          <a:latin typeface="+mn-lt"/>
                          <a:ea typeface="+mn-ea"/>
                          <a:cs typeface="+mn-cs"/>
                        </a:rPr>
                        <a:t>.</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2358687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3977589"/>
              </p:ext>
            </p:extLst>
          </p:nvPr>
        </p:nvGraphicFramePr>
        <p:xfrm>
          <a:off x="457200" y="37973"/>
          <a:ext cx="8305800" cy="7184009"/>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rgbClr val="FF0000"/>
                          </a:solidFill>
                          <a:effectLst/>
                          <a:latin typeface="+mn-lt"/>
                          <a:ea typeface="+mn-ea"/>
                          <a:cs typeface="+mn-cs"/>
                        </a:rPr>
                        <a:t>SCENARIO</a:t>
                      </a:r>
                      <a:r>
                        <a:rPr lang="en-US" sz="2400" b="1" kern="1200" dirty="0" smtClean="0">
                          <a:solidFill>
                            <a:schemeClr val="lt1"/>
                          </a:solidFill>
                          <a:effectLst/>
                          <a:latin typeface="+mn-lt"/>
                          <a:ea typeface="+mn-ea"/>
                          <a:cs typeface="+mn-cs"/>
                        </a:rPr>
                        <a:t>: Veteran student is ‘inappropriately’ participating in class. </a:t>
                      </a:r>
                      <a:r>
                        <a:rPr lang="en-US" sz="2400" b="1" kern="1200" baseline="0" dirty="0" smtClean="0">
                          <a:solidFill>
                            <a:schemeClr val="lt1"/>
                          </a:solidFill>
                          <a:effectLst/>
                          <a:latin typeface="+mn-lt"/>
                          <a:ea typeface="+mn-ea"/>
                          <a:cs typeface="+mn-cs"/>
                        </a:rPr>
                        <a:t> Language or ‘directness’ is upsetting the classroom of mostly younger students.  You discuss with student veteran and they apologize.  Now they are either NOT participating at all, or after a few days, excited in conversation and then back to ‘inappropriately’ taking control of conversations, over-expressing self.</a:t>
                      </a:r>
                      <a:r>
                        <a:rPr lang="en-US" sz="2400" b="1" kern="1200" dirty="0" smtClean="0">
                          <a:solidFill>
                            <a:schemeClr val="lt1"/>
                          </a:solidFill>
                          <a:effectLst/>
                          <a:latin typeface="+mn-lt"/>
                          <a:ea typeface="+mn-ea"/>
                          <a:cs typeface="+mn-cs"/>
                        </a:rPr>
                        <a:t>  What do you do?</a:t>
                      </a:r>
                      <a:r>
                        <a:rPr lang="en-US" sz="2400" b="1" kern="1200" baseline="0" dirty="0" smtClean="0">
                          <a:solidFill>
                            <a:schemeClr val="lt1"/>
                          </a:solidFill>
                          <a:effectLst/>
                          <a:latin typeface="+mn-lt"/>
                          <a:ea typeface="+mn-ea"/>
                          <a:cs typeface="+mn-cs"/>
                        </a:rPr>
                        <a:t> </a:t>
                      </a:r>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32099213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4853531"/>
              </p:ext>
            </p:extLst>
          </p:nvPr>
        </p:nvGraphicFramePr>
        <p:xfrm>
          <a:off x="457200" y="37973"/>
          <a:ext cx="8305800" cy="7058406"/>
        </p:xfrm>
        <a:graphic>
          <a:graphicData uri="http://schemas.openxmlformats.org/drawingml/2006/table">
            <a:tbl>
              <a:tblPr firstRow="1" firstCol="1" bandRow="1">
                <a:tableStyleId>{5C22544A-7EE6-4342-B048-85BDC9FD1C3A}</a:tableStyleId>
              </a:tblPr>
              <a:tblGrid>
                <a:gridCol w="8305800"/>
              </a:tblGrid>
              <a:tr h="6248400">
                <a:tc>
                  <a:txBody>
                    <a:bodyPr/>
                    <a:lstStyle/>
                    <a:p>
                      <a:pPr marL="0" marR="0">
                        <a:lnSpc>
                          <a:spcPct val="115000"/>
                        </a:lnSpc>
                        <a:spcBef>
                          <a:spcPts val="0"/>
                        </a:spcBef>
                        <a:spcAft>
                          <a:spcPts val="0"/>
                        </a:spcAft>
                      </a:pPr>
                      <a:r>
                        <a:rPr lang="en-US" sz="2600" b="1" dirty="0" smtClean="0">
                          <a:effectLst/>
                          <a:latin typeface="Calibri,Bold"/>
                          <a:ea typeface="Calibri"/>
                          <a:cs typeface="Calibri,Bold"/>
                        </a:rPr>
                        <a:t>SCENARIO</a:t>
                      </a:r>
                      <a:r>
                        <a:rPr lang="en-US" sz="2600" dirty="0" smtClean="0">
                          <a:effectLst/>
                          <a:latin typeface="Calibri"/>
                          <a:ea typeface="Calibri"/>
                          <a:cs typeface="Calibri"/>
                        </a:rPr>
                        <a:t>: </a:t>
                      </a:r>
                      <a:r>
                        <a:rPr lang="en-US" sz="2600" dirty="0">
                          <a:effectLst/>
                          <a:latin typeface="Calibri"/>
                          <a:ea typeface="Calibri"/>
                          <a:cs typeface="Calibri"/>
                        </a:rPr>
                        <a:t>Veteran </a:t>
                      </a:r>
                      <a:r>
                        <a:rPr lang="en-US" sz="2600" dirty="0" smtClean="0">
                          <a:effectLst/>
                          <a:latin typeface="Calibri"/>
                          <a:ea typeface="Calibri"/>
                          <a:cs typeface="Calibri"/>
                        </a:rPr>
                        <a:t>student spots a student in class wearing </a:t>
                      </a:r>
                      <a:r>
                        <a:rPr lang="en-US" sz="2600" dirty="0">
                          <a:effectLst/>
                          <a:latin typeface="Calibri"/>
                          <a:ea typeface="Calibri"/>
                          <a:cs typeface="Calibri"/>
                        </a:rPr>
                        <a:t>a shirt that says, “Stomp the Flag to Protest American Fascism” and an upcoming date.  </a:t>
                      </a:r>
                      <a:r>
                        <a:rPr lang="en-US" sz="2600" dirty="0" smtClean="0">
                          <a:effectLst/>
                          <a:latin typeface="Calibri"/>
                          <a:ea typeface="Calibri"/>
                          <a:cs typeface="Calibri"/>
                        </a:rPr>
                        <a:t>He calls out the student on the shirt and the discussion is slowly</a:t>
                      </a:r>
                      <a:r>
                        <a:rPr lang="en-US" sz="2600" baseline="0" dirty="0" smtClean="0">
                          <a:effectLst/>
                          <a:latin typeface="Calibri"/>
                          <a:ea typeface="Calibri"/>
                          <a:cs typeface="Calibri"/>
                        </a:rPr>
                        <a:t> escalating. </a:t>
                      </a:r>
                      <a:r>
                        <a:rPr lang="en-US" sz="2600" dirty="0" smtClean="0">
                          <a:effectLst/>
                          <a:latin typeface="Calibri"/>
                          <a:ea typeface="Calibri"/>
                          <a:cs typeface="Calibri"/>
                        </a:rPr>
                        <a:t>What </a:t>
                      </a:r>
                      <a:r>
                        <a:rPr lang="en-US" sz="2600" dirty="0">
                          <a:effectLst/>
                          <a:latin typeface="Calibri"/>
                          <a:ea typeface="Calibri"/>
                          <a:cs typeface="Calibri"/>
                        </a:rPr>
                        <a:t>do you do? </a:t>
                      </a:r>
                      <a:endParaRPr lang="en-US" sz="1100" dirty="0">
                        <a:effectLst/>
                        <a:latin typeface="Calibri"/>
                        <a:ea typeface="Calibri"/>
                        <a:cs typeface="Times New Roman"/>
                      </a:endParaRPr>
                    </a:p>
                    <a:p>
                      <a:pPr marL="0" marR="0">
                        <a:lnSpc>
                          <a:spcPct val="115000"/>
                        </a:lnSpc>
                        <a:spcBef>
                          <a:spcPts val="0"/>
                        </a:spcBef>
                        <a:spcAft>
                          <a:spcPts val="0"/>
                        </a:spcAft>
                      </a:pPr>
                      <a:r>
                        <a:rPr lang="en-US" sz="2600" dirty="0">
                          <a:effectLst/>
                          <a:latin typeface="Calibri"/>
                          <a:ea typeface="Calibri"/>
                          <a:cs typeface="Calibri"/>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2600" dirty="0">
                          <a:effectLst/>
                          <a:latin typeface="Calibri"/>
                          <a:ea typeface="Calibri"/>
                          <a:cs typeface="Times New Roman"/>
                        </a:rPr>
                        <a:t> </a:t>
                      </a:r>
                      <a:endParaRPr lang="en-US" sz="1100" dirty="0">
                        <a:effectLst/>
                        <a:latin typeface="Calibri"/>
                        <a:ea typeface="Calibri"/>
                        <a:cs typeface="Times New Roman"/>
                      </a:endParaRPr>
                    </a:p>
                    <a:p>
                      <a:pPr marL="457200" marR="0">
                        <a:lnSpc>
                          <a:spcPct val="115000"/>
                        </a:lnSpc>
                        <a:spcBef>
                          <a:spcPts val="0"/>
                        </a:spcBef>
                        <a:spcAft>
                          <a:spcPts val="1000"/>
                        </a:spcAft>
                      </a:pPr>
                      <a:r>
                        <a:rPr lang="en-US" sz="2600" b="1" dirty="0">
                          <a:effectLst/>
                          <a:latin typeface="Calibri"/>
                          <a:ea typeface="Calibri"/>
                          <a:cs typeface="Times New Roman"/>
                        </a:rPr>
                        <a:t>1)What’s going on? What are the issues?  Risks?</a:t>
                      </a:r>
                      <a:endParaRPr lang="en-US" sz="1100" dirty="0">
                        <a:effectLst/>
                        <a:latin typeface="Calibri"/>
                        <a:ea typeface="Calibri"/>
                        <a:cs typeface="Times New Roman"/>
                      </a:endParaRPr>
                    </a:p>
                    <a:p>
                      <a:pPr marL="457200" marR="0">
                        <a:lnSpc>
                          <a:spcPct val="115000"/>
                        </a:lnSpc>
                        <a:spcBef>
                          <a:spcPts val="0"/>
                        </a:spcBef>
                        <a:spcAft>
                          <a:spcPts val="1000"/>
                        </a:spcAft>
                      </a:pPr>
                      <a:r>
                        <a:rPr lang="en-US" sz="2600" dirty="0">
                          <a:effectLst/>
                          <a:latin typeface="Calibri"/>
                          <a:ea typeface="Calibri"/>
                          <a:cs typeface="Times New Roman"/>
                        </a:rPr>
                        <a:t>2)What should you do?</a:t>
                      </a:r>
                      <a:endParaRPr lang="en-US" sz="1100" dirty="0">
                        <a:effectLst/>
                        <a:latin typeface="Calibri"/>
                        <a:ea typeface="Calibri"/>
                        <a:cs typeface="Times New Roman"/>
                      </a:endParaRPr>
                    </a:p>
                    <a:p>
                      <a:pPr marL="457200" marR="0">
                        <a:lnSpc>
                          <a:spcPct val="115000"/>
                        </a:lnSpc>
                        <a:spcBef>
                          <a:spcPts val="0"/>
                        </a:spcBef>
                        <a:spcAft>
                          <a:spcPts val="1000"/>
                        </a:spcAft>
                      </a:pPr>
                      <a:r>
                        <a:rPr lang="en-US" sz="2600" dirty="0">
                          <a:effectLst/>
                          <a:latin typeface="Calibri"/>
                          <a:ea typeface="Calibri"/>
                          <a:cs typeface="Times New Roman"/>
                        </a:rPr>
                        <a:t>3)Suggestion and why?</a:t>
                      </a:r>
                      <a:endParaRPr lang="en-US" sz="1100" dirty="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33845684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398129"/>
              </p:ext>
            </p:extLst>
          </p:nvPr>
        </p:nvGraphicFramePr>
        <p:xfrm>
          <a:off x="457200" y="37973"/>
          <a:ext cx="8305800" cy="6463792"/>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chemeClr val="lt1"/>
                          </a:solidFill>
                          <a:effectLst/>
                          <a:latin typeface="+mn-lt"/>
                          <a:ea typeface="+mn-ea"/>
                          <a:cs typeface="+mn-cs"/>
                        </a:rPr>
                        <a:t>SCENARIO </a:t>
                      </a:r>
                      <a:r>
                        <a:rPr lang="en-US" sz="2400" dirty="0" smtClean="0">
                          <a:effectLst/>
                          <a:latin typeface="+mn-lt"/>
                          <a:ea typeface="Calibri"/>
                          <a:cs typeface="Calibri"/>
                        </a:rPr>
                        <a:t>: After a group activity, a veteran student leaves class in a bit of a huff.   Everyone is quiet but there appears to have almost been a fight when someone had said the vet was not really a soldier – they were a ‘</a:t>
                      </a:r>
                      <a:r>
                        <a:rPr lang="en-US" sz="2400" dirty="0" err="1" smtClean="0">
                          <a:effectLst/>
                          <a:latin typeface="+mn-lt"/>
                          <a:ea typeface="Calibri"/>
                          <a:cs typeface="Calibri"/>
                        </a:rPr>
                        <a:t>fobbit</a:t>
                      </a:r>
                      <a:r>
                        <a:rPr lang="en-US" sz="2400" dirty="0" smtClean="0">
                          <a:effectLst/>
                          <a:latin typeface="+mn-lt"/>
                          <a:ea typeface="Calibri"/>
                          <a:cs typeface="Calibri"/>
                        </a:rPr>
                        <a:t>’ and sat at a computer and didn’t see combat</a:t>
                      </a:r>
                      <a:r>
                        <a:rPr lang="en-US" sz="2400" b="1" kern="1200" dirty="0" smtClean="0">
                          <a:solidFill>
                            <a:schemeClr val="lt1"/>
                          </a:solidFill>
                          <a:effectLst/>
                          <a:latin typeface="+mn-lt"/>
                          <a:ea typeface="+mn-ea"/>
                          <a:cs typeface="+mn-cs"/>
                        </a:rPr>
                        <a:t>.</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3608549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Faculty Professional Growth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Fill out Sign up Sheet</a:t>
            </a:r>
          </a:p>
          <a:p>
            <a:r>
              <a:rPr lang="en-US" dirty="0" smtClean="0"/>
              <a:t>Complete and hand in Evaluation form</a:t>
            </a:r>
          </a:p>
          <a:p>
            <a:r>
              <a:rPr lang="en-US" dirty="0" smtClean="0"/>
              <a:t>Complete assessment/reflection form</a:t>
            </a:r>
          </a:p>
          <a:p>
            <a:r>
              <a:rPr lang="en-US" dirty="0" smtClean="0"/>
              <a:t>Complete </a:t>
            </a:r>
            <a:r>
              <a:rPr lang="en-US" dirty="0"/>
              <a:t>the </a:t>
            </a:r>
            <a:r>
              <a:rPr lang="en-US" dirty="0" smtClean="0"/>
              <a:t>application for Faculty Prof. Growth Non-Academic Clock hours avail online within 90 days and turn </a:t>
            </a:r>
            <a:r>
              <a:rPr lang="en-US" dirty="0"/>
              <a:t>in the paper copy to your FPG representative</a:t>
            </a:r>
            <a:r>
              <a:rPr lang="en-US" dirty="0" smtClean="0"/>
              <a:t>.  </a:t>
            </a:r>
            <a:r>
              <a:rPr lang="en-US" dirty="0">
                <a:hlinkClick r:id="rId2"/>
              </a:rPr>
              <a:t>internal_app.doc</a:t>
            </a:r>
            <a:r>
              <a:rPr lang="en-US" dirty="0"/>
              <a:t> </a:t>
            </a:r>
            <a:br>
              <a:rPr lang="en-US" dirty="0"/>
            </a:br>
            <a:r>
              <a:rPr lang="en-US" sz="2200" dirty="0">
                <a:hlinkClick r:id="rId2"/>
              </a:rPr>
              <a:t>https://</a:t>
            </a:r>
            <a:r>
              <a:rPr lang="en-US" sz="2200" dirty="0" smtClean="0">
                <a:hlinkClick r:id="rId2"/>
              </a:rPr>
              <a:t>mcli.maricopa.edu/files/fpg/internal_app.doc</a:t>
            </a:r>
            <a:r>
              <a:rPr lang="en-US" sz="2200" dirty="0" smtClean="0"/>
              <a:t> </a:t>
            </a:r>
            <a:r>
              <a:rPr lang="en-US" dirty="0" smtClean="0"/>
              <a:t>[</a:t>
            </a:r>
            <a:r>
              <a:rPr lang="en-US" dirty="0"/>
              <a:t>46k] </a:t>
            </a:r>
            <a:r>
              <a:rPr lang="en-US" dirty="0" smtClean="0"/>
              <a:t/>
            </a:r>
            <a:br>
              <a:rPr lang="en-US" dirty="0" smtClean="0"/>
            </a:br>
            <a:endParaRPr lang="en-US" dirty="0" smtClean="0"/>
          </a:p>
          <a:p>
            <a:r>
              <a:rPr lang="en-US" dirty="0"/>
              <a:t> </a:t>
            </a:r>
            <a:r>
              <a:rPr lang="en-US" i="1" dirty="0"/>
              <a:t>I will complete attendance </a:t>
            </a:r>
            <a:r>
              <a:rPr lang="en-US" i="1" dirty="0" err="1"/>
              <a:t>Verif</a:t>
            </a:r>
            <a:r>
              <a:rPr lang="en-US" i="1" dirty="0"/>
              <a:t> form</a:t>
            </a:r>
          </a:p>
          <a:p>
            <a:endParaRPr lang="en-US" dirty="0"/>
          </a:p>
          <a:p>
            <a:endParaRPr lang="en-US" dirty="0"/>
          </a:p>
        </p:txBody>
      </p:sp>
    </p:spTree>
    <p:extLst>
      <p:ext uri="{BB962C8B-B14F-4D97-AF65-F5344CB8AC3E}">
        <p14:creationId xmlns:p14="http://schemas.microsoft.com/office/powerpoint/2010/main" val="1298251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7611416"/>
              </p:ext>
            </p:extLst>
          </p:nvPr>
        </p:nvGraphicFramePr>
        <p:xfrm>
          <a:off x="457200" y="37973"/>
          <a:ext cx="8305800" cy="6463792"/>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chemeClr val="lt1"/>
                          </a:solidFill>
                          <a:effectLst/>
                          <a:latin typeface="+mn-lt"/>
                          <a:ea typeface="+mn-ea"/>
                          <a:cs typeface="+mn-cs"/>
                        </a:rPr>
                        <a:t>SCENARIO </a:t>
                      </a:r>
                      <a:r>
                        <a:rPr lang="en-US" sz="2400" dirty="0" smtClean="0">
                          <a:effectLst/>
                          <a:latin typeface="+mn-lt"/>
                          <a:ea typeface="Calibri"/>
                          <a:cs typeface="Calibri"/>
                        </a:rPr>
                        <a:t>: A veteran student  says they were coming to class today when they suddenly froze on the road, in their car, feeling they were on a highway in Iraq and threats all around them.  It only lasted for 10 minutes but wanted you to know it’s why they were late</a:t>
                      </a:r>
                      <a:r>
                        <a:rPr lang="en-US" sz="2400" b="1" kern="1200" dirty="0" smtClean="0">
                          <a:solidFill>
                            <a:schemeClr val="lt1"/>
                          </a:solidFill>
                          <a:effectLst/>
                          <a:latin typeface="+mn-lt"/>
                          <a:ea typeface="+mn-ea"/>
                          <a:cs typeface="+mn-cs"/>
                        </a:rPr>
                        <a:t>.</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684408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1414348"/>
              </p:ext>
            </p:extLst>
          </p:nvPr>
        </p:nvGraphicFramePr>
        <p:xfrm>
          <a:off x="457200" y="37973"/>
          <a:ext cx="8305800" cy="6248400"/>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chemeClr val="lt1"/>
                          </a:solidFill>
                          <a:effectLst/>
                          <a:latin typeface="+mn-lt"/>
                          <a:ea typeface="+mn-ea"/>
                          <a:cs typeface="+mn-cs"/>
                        </a:rPr>
                        <a:t>SCENARIO : Student</a:t>
                      </a:r>
                      <a:r>
                        <a:rPr lang="en-US" sz="2400" b="1" kern="1200" baseline="0" dirty="0" smtClean="0">
                          <a:solidFill>
                            <a:schemeClr val="lt1"/>
                          </a:solidFill>
                          <a:effectLst/>
                          <a:latin typeface="+mn-lt"/>
                          <a:ea typeface="+mn-ea"/>
                          <a:cs typeface="+mn-cs"/>
                        </a:rPr>
                        <a:t> Veteran </a:t>
                      </a:r>
                      <a:r>
                        <a:rPr lang="en-US" sz="2400" b="1" kern="1200" dirty="0" smtClean="0">
                          <a:solidFill>
                            <a:schemeClr val="lt1"/>
                          </a:solidFill>
                          <a:effectLst/>
                          <a:latin typeface="+mn-lt"/>
                          <a:ea typeface="+mn-ea"/>
                          <a:cs typeface="+mn-cs"/>
                        </a:rPr>
                        <a:t>has stopped submitting</a:t>
                      </a:r>
                      <a:r>
                        <a:rPr lang="en-US" sz="2400" b="1" kern="1200" baseline="0" dirty="0" smtClean="0">
                          <a:solidFill>
                            <a:schemeClr val="lt1"/>
                          </a:solidFill>
                          <a:effectLst/>
                          <a:latin typeface="+mn-lt"/>
                          <a:ea typeface="+mn-ea"/>
                          <a:cs typeface="+mn-cs"/>
                        </a:rPr>
                        <a:t> work and showing in class for two weeks.  They have been dropped with a W.  The student asks if you can change the grade to a F – they say the W means they will be billed for the class instead of being covered by their GI Bill benefits.</a:t>
                      </a:r>
                      <a:endParaRPr lang="en-US" sz="2400" b="1" kern="1200" dirty="0" smtClean="0">
                        <a:solidFill>
                          <a:schemeClr val="lt1"/>
                        </a:solidFill>
                        <a:effectLst/>
                        <a:latin typeface="+mn-lt"/>
                        <a:ea typeface="+mn-ea"/>
                        <a:cs typeface="+mn-cs"/>
                      </a:endParaRP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36825150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4949616"/>
              </p:ext>
            </p:extLst>
          </p:nvPr>
        </p:nvGraphicFramePr>
        <p:xfrm>
          <a:off x="457200" y="37973"/>
          <a:ext cx="8305800" cy="6463792"/>
        </p:xfrm>
        <a:graphic>
          <a:graphicData uri="http://schemas.openxmlformats.org/drawingml/2006/table">
            <a:tbl>
              <a:tblPr firstRow="1" firstCol="1" bandRow="1">
                <a:tableStyleId>{5C22544A-7EE6-4342-B048-85BDC9FD1C3A}</a:tableStyleId>
              </a:tblPr>
              <a:tblGrid>
                <a:gridCol w="8305800"/>
              </a:tblGrid>
              <a:tr h="6248400">
                <a:tc>
                  <a:txBody>
                    <a:bodyPr/>
                    <a:lstStyle/>
                    <a:p>
                      <a:r>
                        <a:rPr lang="en-US" sz="2400" b="1" kern="1200" dirty="0" smtClean="0">
                          <a:solidFill>
                            <a:schemeClr val="lt1"/>
                          </a:solidFill>
                          <a:effectLst/>
                          <a:latin typeface="+mn-lt"/>
                          <a:ea typeface="+mn-ea"/>
                          <a:cs typeface="+mn-cs"/>
                        </a:rPr>
                        <a:t>SCENARIO </a:t>
                      </a:r>
                      <a:r>
                        <a:rPr lang="en-US" sz="2400" dirty="0" smtClean="0">
                          <a:effectLst/>
                          <a:latin typeface="+mn-lt"/>
                          <a:ea typeface="Calibri"/>
                          <a:cs typeface="Calibri"/>
                        </a:rPr>
                        <a:t>: A student  says they don’t feel safe around a veteran student, because there has been some recent cases of vets going off and shooting up someone, and this vet student doesn’t socialize with others, and he tells dark jokes about death, etc.  What do you do?</a:t>
                      </a:r>
                      <a:r>
                        <a:rPr lang="en-US" sz="2400" b="1" kern="1200" dirty="0" smtClean="0">
                          <a:solidFill>
                            <a:schemeClr val="lt1"/>
                          </a:solidFill>
                          <a:effectLst/>
                          <a:latin typeface="+mn-lt"/>
                          <a:ea typeface="+mn-ea"/>
                          <a:cs typeface="+mn-cs"/>
                        </a:rPr>
                        <a:t>.</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1)What’s going on? What are the issues?  Risks?</a:t>
                      </a:r>
                    </a:p>
                    <a:p>
                      <a:r>
                        <a:rPr lang="en-US" sz="2400" b="1" kern="1200" dirty="0" smtClean="0">
                          <a:solidFill>
                            <a:schemeClr val="lt1"/>
                          </a:solidFill>
                          <a:effectLst/>
                          <a:latin typeface="+mn-lt"/>
                          <a:ea typeface="+mn-ea"/>
                          <a:cs typeface="+mn-cs"/>
                        </a:rPr>
                        <a:t>2)What should you do?</a:t>
                      </a:r>
                    </a:p>
                    <a:p>
                      <a:r>
                        <a:rPr lang="en-US" sz="2400" b="1" kern="1200" dirty="0" smtClean="0">
                          <a:solidFill>
                            <a:schemeClr val="lt1"/>
                          </a:solidFill>
                          <a:effectLst/>
                          <a:latin typeface="+mn-lt"/>
                          <a:ea typeface="+mn-ea"/>
                          <a:cs typeface="+mn-cs"/>
                        </a:rPr>
                        <a:t>3)Suggestion and why?</a:t>
                      </a:r>
                    </a:p>
                    <a:p>
                      <a:pPr marL="457200" marR="0">
                        <a:lnSpc>
                          <a:spcPct val="115000"/>
                        </a:lnSpc>
                        <a:spcBef>
                          <a:spcPts val="0"/>
                        </a:spcBef>
                        <a:spcAft>
                          <a:spcPts val="1000"/>
                        </a:spcAft>
                      </a:pPr>
                      <a:endParaRPr lang="en-US" sz="1100" dirty="0" smtClean="0">
                        <a:effectLst/>
                        <a:latin typeface="Calibri"/>
                        <a:ea typeface="Calibri"/>
                        <a:cs typeface="Times New Roman"/>
                      </a:endParaRP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 </a:t>
                      </a:r>
                    </a:p>
                    <a:p>
                      <a:pPr marL="0" marR="0">
                        <a:lnSpc>
                          <a:spcPct val="115000"/>
                        </a:lnSpc>
                        <a:spcBef>
                          <a:spcPts val="0"/>
                        </a:spcBef>
                        <a:spcAft>
                          <a:spcPts val="0"/>
                        </a:spcAft>
                      </a:pPr>
                      <a:r>
                        <a:rPr lang="en-US" sz="1100" dirty="0">
                          <a:effectLst/>
                          <a:latin typeface="Calibri"/>
                          <a:ea typeface="Calibri"/>
                          <a:cs typeface="Times New Roman"/>
                        </a:rPr>
                        <a:t>(write group ideas on back)</a:t>
                      </a:r>
                    </a:p>
                  </a:txBody>
                  <a:tcPr marL="68580" marR="68580" marT="0" marB="0"/>
                </a:tc>
              </a:tr>
            </a:tbl>
          </a:graphicData>
        </a:graphic>
      </p:graphicFrame>
    </p:spTree>
    <p:extLst>
      <p:ext uri="{BB962C8B-B14F-4D97-AF65-F5344CB8AC3E}">
        <p14:creationId xmlns:p14="http://schemas.microsoft.com/office/powerpoint/2010/main" val="30071459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Faculty Professional Growth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Fill out Sign up Sheet</a:t>
            </a:r>
          </a:p>
          <a:p>
            <a:r>
              <a:rPr lang="en-US" dirty="0" smtClean="0"/>
              <a:t>Complete and hand in Evaluation form</a:t>
            </a:r>
          </a:p>
          <a:p>
            <a:r>
              <a:rPr lang="en-US" dirty="0" smtClean="0"/>
              <a:t>Complete assessment/reflection form</a:t>
            </a:r>
          </a:p>
          <a:p>
            <a:r>
              <a:rPr lang="en-US" dirty="0" smtClean="0"/>
              <a:t>Complete </a:t>
            </a:r>
            <a:r>
              <a:rPr lang="en-US" dirty="0"/>
              <a:t>the </a:t>
            </a:r>
            <a:r>
              <a:rPr lang="en-US" dirty="0" smtClean="0"/>
              <a:t>application for Faculty Prof. Growth Non-Academic Clock hours avail online within 90 days and turn </a:t>
            </a:r>
            <a:r>
              <a:rPr lang="en-US" dirty="0"/>
              <a:t>in the paper copy to your FPG representative</a:t>
            </a:r>
            <a:r>
              <a:rPr lang="en-US" dirty="0" smtClean="0"/>
              <a:t>.  </a:t>
            </a:r>
            <a:r>
              <a:rPr lang="en-US" dirty="0">
                <a:hlinkClick r:id="rId2"/>
              </a:rPr>
              <a:t>internal_app.doc</a:t>
            </a:r>
            <a:r>
              <a:rPr lang="en-US" dirty="0"/>
              <a:t> </a:t>
            </a:r>
            <a:br>
              <a:rPr lang="en-US" dirty="0"/>
            </a:br>
            <a:r>
              <a:rPr lang="en-US" sz="2200" dirty="0">
                <a:hlinkClick r:id="rId2"/>
              </a:rPr>
              <a:t>https://</a:t>
            </a:r>
            <a:r>
              <a:rPr lang="en-US" sz="2200" dirty="0" smtClean="0">
                <a:hlinkClick r:id="rId2"/>
              </a:rPr>
              <a:t>mcli.maricopa.edu/files/fpg/internal_app.doc</a:t>
            </a:r>
            <a:r>
              <a:rPr lang="en-US" sz="2200" dirty="0" smtClean="0"/>
              <a:t> </a:t>
            </a:r>
            <a:r>
              <a:rPr lang="en-US" dirty="0" smtClean="0"/>
              <a:t>[</a:t>
            </a:r>
            <a:r>
              <a:rPr lang="en-US" dirty="0"/>
              <a:t>46k] </a:t>
            </a:r>
            <a:r>
              <a:rPr lang="en-US" dirty="0" smtClean="0"/>
              <a:t/>
            </a:r>
            <a:br>
              <a:rPr lang="en-US" dirty="0" smtClean="0"/>
            </a:br>
            <a:endParaRPr lang="en-US" dirty="0" smtClean="0"/>
          </a:p>
          <a:p>
            <a:r>
              <a:rPr lang="en-US" dirty="0"/>
              <a:t> </a:t>
            </a:r>
            <a:r>
              <a:rPr lang="en-US" i="1" dirty="0"/>
              <a:t>I will complete attendance </a:t>
            </a:r>
            <a:r>
              <a:rPr lang="en-US" i="1" dirty="0" err="1"/>
              <a:t>Verif</a:t>
            </a:r>
            <a:r>
              <a:rPr lang="en-US" i="1" dirty="0"/>
              <a:t> form</a:t>
            </a:r>
          </a:p>
          <a:p>
            <a:endParaRPr lang="en-US" dirty="0"/>
          </a:p>
          <a:p>
            <a:endParaRPr lang="en-US" dirty="0"/>
          </a:p>
        </p:txBody>
      </p:sp>
    </p:spTree>
    <p:extLst>
      <p:ext uri="{BB962C8B-B14F-4D97-AF65-F5344CB8AC3E}">
        <p14:creationId xmlns:p14="http://schemas.microsoft.com/office/powerpoint/2010/main" val="12982516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buNone/>
            </a:pPr>
            <a:endParaRPr lang="en-US" sz="2200" dirty="0" smtClean="0">
              <a:hlinkClick r:id="rId2"/>
            </a:endParaRPr>
          </a:p>
          <a:p>
            <a:pPr marL="0" indent="0">
              <a:buNone/>
            </a:pPr>
            <a:r>
              <a:rPr lang="en-US" sz="2200" dirty="0" smtClean="0">
                <a:hlinkClick r:id="rId2"/>
              </a:rPr>
              <a:t>Miguel.fernandez@cgc.edu </a:t>
            </a:r>
            <a:br>
              <a:rPr lang="en-US" sz="2200" dirty="0" smtClean="0">
                <a:hlinkClick r:id="rId2"/>
              </a:rPr>
            </a:br>
            <a:endParaRPr lang="en-US" sz="2200" dirty="0">
              <a:hlinkClick r:id="rId2"/>
            </a:endParaRPr>
          </a:p>
          <a:p>
            <a:pPr marL="0" indent="0">
              <a:buNone/>
            </a:pPr>
            <a:r>
              <a:rPr lang="en-US" sz="2200" dirty="0" smtClean="0">
                <a:hlinkClick r:id="rId2"/>
              </a:rPr>
              <a:t>www.miguelfernandez.com</a:t>
            </a:r>
            <a:endParaRPr lang="en-US" sz="2200" dirty="0" smtClean="0"/>
          </a:p>
          <a:p>
            <a:pPr marL="0" indent="0">
              <a:buNone/>
            </a:pPr>
            <a:endParaRPr lang="en-US" sz="2200" dirty="0"/>
          </a:p>
          <a:p>
            <a:pPr marL="0" indent="0">
              <a:buNone/>
            </a:pPr>
            <a:r>
              <a:rPr lang="en-US" sz="2200" dirty="0" smtClean="0"/>
              <a:t>Entire Toolkit for developing veteran friendly </a:t>
            </a:r>
            <a:r>
              <a:rPr lang="en-US" sz="2200" dirty="0"/>
              <a:t>faculty training:</a:t>
            </a:r>
            <a:br>
              <a:rPr lang="en-US" sz="2200" dirty="0"/>
            </a:br>
            <a:r>
              <a:rPr lang="en-US" sz="2200" dirty="0">
                <a:hlinkClick r:id="rId3"/>
              </a:rPr>
              <a:t>http://miguelfernandez.com/?</a:t>
            </a:r>
            <a:r>
              <a:rPr lang="en-US" sz="2200" dirty="0" smtClean="0">
                <a:hlinkClick r:id="rId3"/>
              </a:rPr>
              <a:t>p=65</a:t>
            </a:r>
            <a:r>
              <a:rPr lang="en-US" sz="2200" dirty="0" smtClean="0"/>
              <a:t> </a:t>
            </a:r>
          </a:p>
        </p:txBody>
      </p:sp>
    </p:spTree>
    <p:extLst>
      <p:ext uri="{BB962C8B-B14F-4D97-AF65-F5344CB8AC3E}">
        <p14:creationId xmlns:p14="http://schemas.microsoft.com/office/powerpoint/2010/main" val="36012988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 Background on Veterans</a:t>
            </a:r>
            <a:endParaRPr lang="en-US" dirty="0"/>
          </a:p>
        </p:txBody>
      </p:sp>
      <p:sp>
        <p:nvSpPr>
          <p:cNvPr id="3" name="Content Placeholder 2"/>
          <p:cNvSpPr>
            <a:spLocks noGrp="1"/>
          </p:cNvSpPr>
          <p:nvPr>
            <p:ph idx="1"/>
          </p:nvPr>
        </p:nvSpPr>
        <p:spPr>
          <a:xfrm>
            <a:off x="457200" y="1295400"/>
            <a:ext cx="8229600" cy="4830763"/>
          </a:xfrm>
        </p:spPr>
        <p:txBody>
          <a:bodyPr>
            <a:normAutofit fontScale="40000" lnSpcReduction="20000"/>
          </a:bodyPr>
          <a:lstStyle/>
          <a:p>
            <a:pPr marL="0" indent="0">
              <a:buNone/>
            </a:pPr>
            <a:endParaRPr lang="en-US" dirty="0" smtClean="0"/>
          </a:p>
          <a:p>
            <a:pPr marL="0" indent="0">
              <a:buNone/>
            </a:pPr>
            <a:r>
              <a:rPr lang="en-US" sz="9000" dirty="0" smtClean="0"/>
              <a:t>4)Transition to a new mission – change in social status</a:t>
            </a:r>
          </a:p>
          <a:p>
            <a:r>
              <a:rPr lang="en-US" sz="4500" dirty="0" smtClean="0"/>
              <a:t>C)Programs </a:t>
            </a:r>
            <a:r>
              <a:rPr lang="en-US" sz="4500" dirty="0"/>
              <a:t>for </a:t>
            </a:r>
            <a:r>
              <a:rPr lang="en-US" sz="4500" dirty="0" smtClean="0"/>
              <a:t>reintegration </a:t>
            </a:r>
            <a:r>
              <a:rPr lang="en-US" sz="4500" dirty="0"/>
              <a:t>exist, but ‘one size rarely fits any’ in the complex dynamics of transition – especially with the veteran in the haze of new hire status: </a:t>
            </a:r>
            <a:endParaRPr lang="en-US" sz="4500" dirty="0" smtClean="0"/>
          </a:p>
          <a:p>
            <a:r>
              <a:rPr lang="en-US" sz="4500" dirty="0" smtClean="0"/>
              <a:t>“</a:t>
            </a:r>
            <a:r>
              <a:rPr lang="en-US" sz="4500" dirty="0"/>
              <a:t>Yellow Ribbon </a:t>
            </a:r>
            <a:r>
              <a:rPr lang="en-US" sz="4500" dirty="0" smtClean="0"/>
              <a:t>programs”: </a:t>
            </a:r>
            <a:r>
              <a:rPr lang="en-US" sz="4500" dirty="0"/>
              <a:t>before arrival of veteran, debrief family of changes to come for family reintegration… </a:t>
            </a:r>
            <a:r>
              <a:rPr lang="en-US" sz="4500" dirty="0" smtClean="0"/>
              <a:t/>
            </a:r>
            <a:br>
              <a:rPr lang="en-US" sz="4500" dirty="0" smtClean="0"/>
            </a:br>
            <a:endParaRPr lang="en-US" sz="4500" dirty="0" smtClean="0"/>
          </a:p>
          <a:p>
            <a:r>
              <a:rPr lang="en-US" sz="4500" dirty="0" smtClean="0"/>
              <a:t>TAPS</a:t>
            </a:r>
            <a:r>
              <a:rPr lang="en-US" sz="4500" dirty="0"/>
              <a:t>: transition assistance programs are often limited or disregarded.”8 An example of a TAP to help transitioning service members, including Guard and Reserve members demobilizing after 180 days or more of active service, adjust to life after the military: ”GPS… </a:t>
            </a:r>
            <a:r>
              <a:rPr lang="en-US" sz="4500" u="sng" dirty="0">
                <a:hlinkClick r:id="rId2"/>
              </a:rPr>
              <a:t>http://www.benefits.va.gov/tap/</a:t>
            </a:r>
            <a:r>
              <a:rPr lang="en-US" sz="4500" dirty="0"/>
              <a:t>...</a:t>
            </a:r>
          </a:p>
          <a:p>
            <a:r>
              <a:rPr lang="en-US" sz="4500" dirty="0"/>
              <a:t>an example of standalone GPS training online class on higher education or entrepreneurship:</a:t>
            </a:r>
          </a:p>
          <a:p>
            <a:r>
              <a:rPr lang="en-US" sz="4500" u="sng" dirty="0">
                <a:hlinkClick r:id="rId3"/>
              </a:rPr>
              <a:t>http://</a:t>
            </a:r>
            <a:r>
              <a:rPr lang="en-US" sz="4500" u="sng" dirty="0" smtClean="0">
                <a:hlinkClick r:id="rId3"/>
              </a:rPr>
              <a:t>jko.jten.mil/courses/tap/TGPS%20Standalone%20Training/start.html</a:t>
            </a:r>
            <a:endParaRPr lang="en-US" sz="4500" dirty="0"/>
          </a:p>
          <a:p>
            <a:pPr marL="0" indent="0">
              <a:buNone/>
            </a:pPr>
            <a:r>
              <a:rPr lang="en-US" dirty="0" smtClean="0"/>
              <a:t/>
            </a:r>
            <a:br>
              <a:rPr lang="en-US" dirty="0" smtClean="0"/>
            </a:br>
            <a:r>
              <a:rPr lang="en-US" dirty="0" smtClean="0"/>
              <a:t/>
            </a:r>
            <a:br>
              <a:rPr lang="en-US" dirty="0" smtClean="0"/>
            </a:br>
            <a:r>
              <a:rPr lang="en-US" sz="5000" dirty="0" smtClean="0"/>
              <a:t>      D)Green </a:t>
            </a:r>
            <a:r>
              <a:rPr lang="en-US" sz="5000" dirty="0"/>
              <a:t>Zone training/Green Zone spaces at work/colleges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475635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Name, </a:t>
            </a:r>
          </a:p>
          <a:p>
            <a:r>
              <a:rPr lang="en-US" dirty="0" smtClean="0"/>
              <a:t>job/title, </a:t>
            </a:r>
          </a:p>
          <a:p>
            <a:r>
              <a:rPr lang="en-US" dirty="0" smtClean="0"/>
              <a:t>College/affiliation</a:t>
            </a:r>
          </a:p>
          <a:p>
            <a:r>
              <a:rPr lang="en-US" dirty="0" smtClean="0"/>
              <a:t>What you hope to get from this session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a:t>
            </a:r>
            <a:br>
              <a:rPr lang="en-US" dirty="0" smtClean="0"/>
            </a:br>
            <a:r>
              <a:rPr lang="en-US" dirty="0" smtClean="0"/>
              <a:t>What caught your attention?</a:t>
            </a:r>
            <a:endParaRPr lang="en-US" dirty="0"/>
          </a:p>
        </p:txBody>
      </p:sp>
      <p:sp>
        <p:nvSpPr>
          <p:cNvPr id="3" name="Content Placeholder 2"/>
          <p:cNvSpPr>
            <a:spLocks noGrp="1"/>
          </p:cNvSpPr>
          <p:nvPr>
            <p:ph idx="1"/>
          </p:nvPr>
        </p:nvSpPr>
        <p:spPr/>
        <p:txBody>
          <a:bodyPr>
            <a:normAutofit/>
          </a:bodyPr>
          <a:lstStyle/>
          <a:p>
            <a:r>
              <a:rPr lang="en-US" dirty="0" smtClean="0"/>
              <a:t>How many people, have had interactions with veteran students, co-workers, employees, </a:t>
            </a:r>
            <a:r>
              <a:rPr lang="en-US" dirty="0" err="1" smtClean="0"/>
              <a:t>etc</a:t>
            </a:r>
            <a:r>
              <a:rPr lang="en-US" dirty="0" smtClean="0"/>
              <a:t> that brought to attention the ‘vet’ part?  </a:t>
            </a:r>
          </a:p>
          <a:p>
            <a:endParaRPr lang="en-US" dirty="0"/>
          </a:p>
          <a:p>
            <a:r>
              <a:rPr lang="en-US" dirty="0"/>
              <a:t>P</a:t>
            </a:r>
            <a:r>
              <a:rPr lang="en-US" dirty="0" smtClean="0"/>
              <a:t>ositive? (leadership, drive, direct action)? </a:t>
            </a:r>
          </a:p>
          <a:p>
            <a:endParaRPr lang="en-US" dirty="0" smtClean="0"/>
          </a:p>
          <a:p>
            <a:r>
              <a:rPr lang="en-US" dirty="0" smtClean="0"/>
              <a:t>Negative? (confrontations, conflict, off norm reactions, anger issues?)</a:t>
            </a:r>
          </a:p>
        </p:txBody>
      </p:sp>
    </p:spTree>
    <p:extLst>
      <p:ext uri="{BB962C8B-B14F-4D97-AF65-F5344CB8AC3E}">
        <p14:creationId xmlns:p14="http://schemas.microsoft.com/office/powerpoint/2010/main" val="3207583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Military connected students can be challenges in the classroom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Priority of education vs life demands</a:t>
            </a:r>
          </a:p>
          <a:p>
            <a:r>
              <a:rPr lang="en-US" dirty="0" smtClean="0"/>
              <a:t>Cynicism towards academics and civilians</a:t>
            </a:r>
          </a:p>
          <a:p>
            <a:r>
              <a:rPr lang="en-US" dirty="0" smtClean="0"/>
              <a:t>Out of school for some time </a:t>
            </a:r>
            <a:r>
              <a:rPr lang="en-US" dirty="0" smtClean="0">
                <a:sym typeface="Wingdings" panose="05000000000000000000" pitchFamily="2" charset="2"/>
              </a:rPr>
              <a:t> treated as developmental</a:t>
            </a:r>
          </a:p>
          <a:p>
            <a:r>
              <a:rPr lang="en-US" dirty="0" smtClean="0">
                <a:sym typeface="Wingdings" panose="05000000000000000000" pitchFamily="2" charset="2"/>
              </a:rPr>
              <a:t>Accommodations (NOT exceptions!)</a:t>
            </a:r>
          </a:p>
          <a:p>
            <a:r>
              <a:rPr lang="en-US" dirty="0" smtClean="0">
                <a:sym typeface="Wingdings" panose="05000000000000000000" pitchFamily="2" charset="2"/>
              </a:rPr>
              <a:t>Cannot relate to younger students</a:t>
            </a:r>
          </a:p>
          <a:p>
            <a:r>
              <a:rPr lang="en-US" dirty="0" smtClean="0">
                <a:sym typeface="Wingdings" panose="05000000000000000000" pitchFamily="2" charset="2"/>
              </a:rPr>
              <a:t>Want Structure!</a:t>
            </a:r>
          </a:p>
          <a:p>
            <a:r>
              <a:rPr lang="en-US" dirty="0" smtClean="0">
                <a:sym typeface="Wingdings" panose="05000000000000000000" pitchFamily="2" charset="2"/>
              </a:rPr>
              <a:t>“Bad habits” issues of authority, especially with female instructors</a:t>
            </a:r>
            <a:endParaRPr lang="en-US" dirty="0"/>
          </a:p>
        </p:txBody>
      </p:sp>
    </p:spTree>
    <p:extLst>
      <p:ext uri="{BB962C8B-B14F-4D97-AF65-F5344CB8AC3E}">
        <p14:creationId xmlns:p14="http://schemas.microsoft.com/office/powerpoint/2010/main" val="1965215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t>
            </a:r>
            <a:r>
              <a:rPr lang="en-US" dirty="0"/>
              <a:t>Military connected students</a:t>
            </a:r>
            <a:r>
              <a:rPr lang="en-US" dirty="0" smtClean="0"/>
              <a:t> can be assets in the classroom</a:t>
            </a:r>
            <a:endParaRPr lang="en-US" dirty="0"/>
          </a:p>
        </p:txBody>
      </p:sp>
      <p:sp>
        <p:nvSpPr>
          <p:cNvPr id="3" name="Content Placeholder 2"/>
          <p:cNvSpPr>
            <a:spLocks noGrp="1"/>
          </p:cNvSpPr>
          <p:nvPr>
            <p:ph idx="1"/>
          </p:nvPr>
        </p:nvSpPr>
        <p:spPr/>
        <p:txBody>
          <a:bodyPr/>
          <a:lstStyle/>
          <a:p>
            <a:r>
              <a:rPr lang="en-US" dirty="0" smtClean="0"/>
              <a:t>Inclusion</a:t>
            </a:r>
          </a:p>
          <a:p>
            <a:r>
              <a:rPr lang="en-US" dirty="0" smtClean="0"/>
              <a:t>Diversity</a:t>
            </a:r>
          </a:p>
          <a:p>
            <a:r>
              <a:rPr lang="en-US" dirty="0" smtClean="0"/>
              <a:t>Experience</a:t>
            </a:r>
          </a:p>
          <a:p>
            <a:r>
              <a:rPr lang="en-US" dirty="0" smtClean="0"/>
              <a:t>Leadership</a:t>
            </a:r>
          </a:p>
          <a:p>
            <a:r>
              <a:rPr lang="en-US" dirty="0" smtClean="0"/>
              <a:t>Follow through</a:t>
            </a:r>
          </a:p>
          <a:p>
            <a:r>
              <a:rPr lang="en-US" dirty="0" smtClean="0"/>
              <a:t>Values become ‘mission’</a:t>
            </a:r>
            <a:endParaRPr lang="en-US" dirty="0"/>
          </a:p>
        </p:txBody>
      </p:sp>
    </p:spTree>
    <p:extLst>
      <p:ext uri="{BB962C8B-B14F-4D97-AF65-F5344CB8AC3E}">
        <p14:creationId xmlns:p14="http://schemas.microsoft.com/office/powerpoint/2010/main" val="958085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Hey it was Veteran’s Day!</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5" name="Rectangle 4"/>
          <p:cNvSpPr/>
          <p:nvPr/>
        </p:nvSpPr>
        <p:spPr>
          <a:xfrm>
            <a:off x="990600" y="1981200"/>
            <a:ext cx="7010400" cy="1077218"/>
          </a:xfrm>
          <a:prstGeom prst="rect">
            <a:avLst/>
          </a:prstGeom>
        </p:spPr>
        <p:txBody>
          <a:bodyPr wrap="square">
            <a:spAutoFit/>
          </a:bodyPr>
          <a:lstStyle/>
          <a:p>
            <a:pPr marL="342900" lvl="0" indent="-342900">
              <a:spcBef>
                <a:spcPct val="20000"/>
              </a:spcBef>
              <a:buFont typeface="Arial" panose="020B0604020202020204" pitchFamily="34" charset="0"/>
              <a:buChar char="•"/>
            </a:pPr>
            <a:r>
              <a:rPr lang="en-US" sz="3200" dirty="0">
                <a:solidFill>
                  <a:prstClr val="black"/>
                </a:solidFill>
              </a:rPr>
              <a:t>YES/NO: </a:t>
            </a:r>
            <a:r>
              <a:rPr lang="en-US" sz="3200" dirty="0" smtClean="0">
                <a:solidFill>
                  <a:prstClr val="black"/>
                </a:solidFill>
              </a:rPr>
              <a:t>Ask Vets </a:t>
            </a:r>
            <a:r>
              <a:rPr lang="en-US" sz="3200" dirty="0">
                <a:solidFill>
                  <a:prstClr val="black"/>
                </a:solidFill>
              </a:rPr>
              <a:t>to stand up and say: Thank you for your Service? </a:t>
            </a:r>
            <a:r>
              <a:rPr lang="en-US" sz="1000" dirty="0">
                <a:solidFill>
                  <a:prstClr val="black"/>
                </a:solidFill>
              </a:rPr>
              <a:t>The what’s next</a:t>
            </a:r>
          </a:p>
        </p:txBody>
      </p:sp>
    </p:spTree>
    <p:extLst>
      <p:ext uri="{BB962C8B-B14F-4D97-AF65-F5344CB8AC3E}">
        <p14:creationId xmlns:p14="http://schemas.microsoft.com/office/powerpoint/2010/main" val="1911353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1957</TotalTime>
  <Words>2017</Words>
  <Application>Microsoft Office PowerPoint</Application>
  <PresentationFormat>On-screen Show (4:3)</PresentationFormat>
  <Paragraphs>390</Paragraphs>
  <Slides>45</Slides>
  <Notes>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MCLI Dialogue Day: Reaching and Teaching Student Veterans for Classroom Success </vt:lpstr>
      <vt:lpstr>AGENDA (2.5 hrs)</vt:lpstr>
      <vt:lpstr>AGENDA (2.5 hrs)</vt:lpstr>
      <vt:lpstr>For Faculty Professional Growth</vt:lpstr>
      <vt:lpstr>Introductions</vt:lpstr>
      <vt:lpstr>Overview:  What caught your attention?</vt:lpstr>
      <vt:lpstr>Why Military connected students can be challenges in the classroom</vt:lpstr>
      <vt:lpstr>Why Military connected students can be assets in the classroom</vt:lpstr>
      <vt:lpstr>Hey it was Veteran’s Day!</vt:lpstr>
      <vt:lpstr>A section on your Syllabus for Military-connected Students  </vt:lpstr>
      <vt:lpstr>Syllabus Section HEADER</vt:lpstr>
      <vt:lpstr>Syllabus Section A:</vt:lpstr>
      <vt:lpstr>Syllabus Section: B</vt:lpstr>
      <vt:lpstr>Syllabus Section C:</vt:lpstr>
      <vt:lpstr>Syllabus Section D:</vt:lpstr>
      <vt:lpstr>Syllabus Section E:</vt:lpstr>
      <vt:lpstr>REMINDER: cut &amp; paste from:  </vt:lpstr>
      <vt:lpstr>Random Round #1 of TIPS</vt:lpstr>
      <vt:lpstr>Background on Veterans</vt:lpstr>
      <vt:lpstr>Background on Veterans</vt:lpstr>
      <vt:lpstr>Hypervigilance</vt:lpstr>
      <vt:lpstr>Background on Veterans</vt:lpstr>
      <vt:lpstr>Random Round #2 of TIPS</vt:lpstr>
      <vt:lpstr>Background on Veterans</vt:lpstr>
      <vt:lpstr>Background on Veterans</vt:lpstr>
      <vt:lpstr>Background on Veterans</vt:lpstr>
      <vt:lpstr>Background on Veterans</vt:lpstr>
      <vt:lpstr>Background on Veterans</vt:lpstr>
      <vt:lpstr>Practical Round #3 of TIPS</vt:lpstr>
      <vt:lpstr>Background on Veterans</vt:lpstr>
      <vt:lpstr>10 min Break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Faculty Professional Growth</vt:lpstr>
      <vt:lpstr>Questions?</vt:lpstr>
      <vt:lpstr>Extras: Background on Veterans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MIGTRUCKER</dc:creator>
  <cp:lastModifiedBy>MIGTRUCKER</cp:lastModifiedBy>
  <cp:revision>126</cp:revision>
  <cp:lastPrinted>2015-09-16T00:56:17Z</cp:lastPrinted>
  <dcterms:created xsi:type="dcterms:W3CDTF">2014-10-15T20:24:23Z</dcterms:created>
  <dcterms:modified xsi:type="dcterms:W3CDTF">2015-11-16T20:54:01Z</dcterms:modified>
</cp:coreProperties>
</file>